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653" r:id="rId3"/>
    <p:sldId id="654" r:id="rId4"/>
    <p:sldId id="655" r:id="rId5"/>
    <p:sldId id="656" r:id="rId6"/>
    <p:sldId id="303" r:id="rId7"/>
    <p:sldId id="657" r:id="rId8"/>
    <p:sldId id="659" r:id="rId9"/>
    <p:sldId id="671" r:id="rId10"/>
    <p:sldId id="660" r:id="rId11"/>
    <p:sldId id="670" r:id="rId12"/>
    <p:sldId id="661" r:id="rId13"/>
    <p:sldId id="662" r:id="rId14"/>
    <p:sldId id="676" r:id="rId15"/>
    <p:sldId id="663" r:id="rId16"/>
    <p:sldId id="664" r:id="rId17"/>
    <p:sldId id="665" r:id="rId18"/>
    <p:sldId id="666" r:id="rId19"/>
    <p:sldId id="667" r:id="rId20"/>
    <p:sldId id="668" r:id="rId21"/>
    <p:sldId id="678" r:id="rId22"/>
    <p:sldId id="679" r:id="rId23"/>
  </p:sldIdLst>
  <p:sldSz cx="12192000" cy="6858000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JEANBLANC" initials="SJ" lastIdx="1" clrIdx="0">
    <p:extLst>
      <p:ext uri="{19B8F6BF-5375-455C-9EA6-DF929625EA0E}">
        <p15:presenceInfo xmlns:p15="http://schemas.microsoft.com/office/powerpoint/2012/main" userId="S-1-5-21-2069721046-285605736-69911540-58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F3D"/>
    <a:srgbClr val="000191"/>
    <a:srgbClr val="0000FF"/>
    <a:srgbClr val="0033CC"/>
    <a:srgbClr val="7030A0"/>
    <a:srgbClr val="9900CC"/>
    <a:srgbClr val="008080"/>
    <a:srgbClr val="9933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4" autoAdjust="0"/>
    <p:restoredTop sz="90526" autoAdjust="0"/>
  </p:normalViewPr>
  <p:slideViewPr>
    <p:cSldViewPr snapToGrid="0">
      <p:cViewPr varScale="1">
        <p:scale>
          <a:sx n="65" d="100"/>
          <a:sy n="65" d="100"/>
        </p:scale>
        <p:origin x="75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intra.univ-nantes.fr\su\UP\ANNEE%202024-2025\stats24-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 evolution effectifs JUIN25'!$H$3</c:f>
              <c:strCache>
                <c:ptCount val="1"/>
                <c:pt idx="0">
                  <c:v>Adhésions Nantes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 evolution effectifs JUIN25'!$G$4:$G$8</c:f>
              <c:strCache>
                <c:ptCount val="5"/>
                <c:pt idx="0">
                  <c:v>19-20</c:v>
                </c:pt>
                <c:pt idx="1">
                  <c:v>20-21</c:v>
                </c:pt>
                <c:pt idx="2">
                  <c:v>22-23</c:v>
                </c:pt>
                <c:pt idx="3">
                  <c:v>23-24</c:v>
                </c:pt>
                <c:pt idx="4">
                  <c:v>24-25</c:v>
                </c:pt>
              </c:strCache>
            </c:strRef>
          </c:cat>
          <c:val>
            <c:numRef>
              <c:f>' evolution effectifs JUIN25'!$H$4:$H$8</c:f>
              <c:numCache>
                <c:formatCode>General</c:formatCode>
                <c:ptCount val="5"/>
                <c:pt idx="0">
                  <c:v>6581</c:v>
                </c:pt>
                <c:pt idx="1">
                  <c:v>4395</c:v>
                </c:pt>
                <c:pt idx="2">
                  <c:v>4409</c:v>
                </c:pt>
                <c:pt idx="3">
                  <c:v>4693</c:v>
                </c:pt>
                <c:pt idx="4">
                  <c:v>4943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12-4023-86E8-D690761F06B5}"/>
            </c:ext>
          </c:extLst>
        </c:ser>
        <c:ser>
          <c:idx val="1"/>
          <c:order val="1"/>
          <c:tx>
            <c:strRef>
              <c:f>' evolution effectifs JUIN25'!$I$3</c:f>
              <c:strCache>
                <c:ptCount val="1"/>
                <c:pt idx="0">
                  <c:v>Adhésions antennes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 evolution effectifs JUIN25'!$G$4:$G$8</c:f>
              <c:strCache>
                <c:ptCount val="5"/>
                <c:pt idx="0">
                  <c:v>19-20</c:v>
                </c:pt>
                <c:pt idx="1">
                  <c:v>20-21</c:v>
                </c:pt>
                <c:pt idx="2">
                  <c:v>22-23</c:v>
                </c:pt>
                <c:pt idx="3">
                  <c:v>23-24</c:v>
                </c:pt>
                <c:pt idx="4">
                  <c:v>24-25</c:v>
                </c:pt>
              </c:strCache>
            </c:strRef>
          </c:cat>
          <c:val>
            <c:numRef>
              <c:f>' evolution effectifs JUIN25'!$I$4:$I$8</c:f>
              <c:numCache>
                <c:formatCode>General</c:formatCode>
                <c:ptCount val="5"/>
                <c:pt idx="0">
                  <c:v>2861</c:v>
                </c:pt>
                <c:pt idx="1">
                  <c:v>2558</c:v>
                </c:pt>
                <c:pt idx="2">
                  <c:v>3022</c:v>
                </c:pt>
                <c:pt idx="3">
                  <c:v>3413</c:v>
                </c:pt>
                <c:pt idx="4">
                  <c:v>3976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12-4023-86E8-D690761F06B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53622832"/>
        <c:axId val="1647182912"/>
      </c:barChart>
      <c:catAx>
        <c:axId val="1853622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47182912"/>
        <c:crosses val="autoZero"/>
        <c:auto val="1"/>
        <c:lblAlgn val="ctr"/>
        <c:lblOffset val="100"/>
        <c:noMultiLvlLbl val="0"/>
      </c:catAx>
      <c:valAx>
        <c:axId val="1647182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5362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4ED2B-7874-4121-8B41-6A033B8A25ED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4F8EE-7C21-4722-BEED-7C116B130D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581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3DEEE-3F42-411E-B723-2AEA5D54CA11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988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7AE88-1136-47C7-891B-272496ABBD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13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7AE88-1136-47C7-891B-272496ABBD5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53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7AE88-1136-47C7-891B-272496ABBD5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39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F742C4-EA4C-4FCA-8D4E-17515A60E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E7A4D98-B712-417B-B5F8-877D26CB6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D45FB6-944E-4AA4-9B38-E4677452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37C4-8713-40C0-A0A9-AA6067D89001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25646F-833E-4E6D-AD63-290D824F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9662F7-582B-4A75-A2C1-6F9904933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CA2E-081A-44E4-AD53-A2704D367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48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53959-2D9D-4FBC-8005-A8528FFD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F3275B-6A33-47B9-87ED-D3B0BFBA7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70AE5B-5C2B-42FF-96F9-CD98EC6A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37C4-8713-40C0-A0A9-AA6067D89001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B147CB-93FD-429C-BEF6-7908CBEDD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06064B-3D6E-4F36-A61A-A6FDC3D0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CA2E-081A-44E4-AD53-A2704D367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09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26FBA20-C271-4EE6-B00E-01DC57884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A4AD9E3-010C-40BB-83A9-9FBBEDCFB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5A6DB4-1D8D-4CE2-AE53-33B003950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37C4-8713-40C0-A0A9-AA6067D89001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B79086-4BFE-47F7-9497-5643317D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9D852C-9AB9-42DD-9C42-6D0ACE39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CA2E-081A-44E4-AD53-A2704D367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048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r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white">
          <a:xfrm>
            <a:off x="0" y="0"/>
            <a:ext cx="12215645" cy="69273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539">
              <a:ln>
                <a:noFill/>
              </a:ln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black">
          <a:xfrm>
            <a:off x="371036" y="6252758"/>
            <a:ext cx="1454525" cy="368469"/>
          </a:xfrm>
          <a:prstGeom prst="rect">
            <a:avLst/>
          </a:prstGeom>
        </p:spPr>
      </p:pic>
      <p:cxnSp>
        <p:nvCxnSpPr>
          <p:cNvPr id="36" name="Connecteur droit 35"/>
          <p:cNvCxnSpPr>
            <a:cxnSpLocks/>
          </p:cNvCxnSpPr>
          <p:nvPr userDrawn="1"/>
        </p:nvCxnSpPr>
        <p:spPr bwMode="black">
          <a:xfrm>
            <a:off x="372696" y="6041499"/>
            <a:ext cx="1142318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/>
        </p:blipFill>
        <p:spPr bwMode="black">
          <a:xfrm rot="5400000">
            <a:off x="5784747" y="-5797008"/>
            <a:ext cx="598537" cy="12192553"/>
          </a:xfrm>
          <a:prstGeom prst="rect">
            <a:avLst/>
          </a:prstGeom>
        </p:spPr>
      </p:pic>
      <p:cxnSp>
        <p:nvCxnSpPr>
          <p:cNvPr id="40" name="Connecteur droit 39"/>
          <p:cNvCxnSpPr>
            <a:cxnSpLocks/>
          </p:cNvCxnSpPr>
          <p:nvPr userDrawn="1"/>
        </p:nvCxnSpPr>
        <p:spPr bwMode="black">
          <a:xfrm flipV="1">
            <a:off x="498879" y="1677114"/>
            <a:ext cx="0" cy="2550713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735584" y="1094289"/>
            <a:ext cx="2876956" cy="296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24">
                <a:solidFill>
                  <a:schemeClr val="bg1"/>
                </a:solidFill>
                <a:latin typeface="Source Sans Pro"/>
                <a:ea typeface="Source Sans Pro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737381" y="1700186"/>
            <a:ext cx="11058501" cy="2006033"/>
          </a:xfrm>
        </p:spPr>
        <p:txBody>
          <a:bodyPr>
            <a:normAutofit/>
          </a:bodyPr>
          <a:lstStyle>
            <a:lvl1pPr marL="0" indent="0">
              <a:buNone/>
              <a:defRPr sz="8338">
                <a:solidFill>
                  <a:schemeClr val="bg1"/>
                </a:solidFill>
                <a:latin typeface="Source Sans Pro"/>
                <a:ea typeface="Source Sans Pro"/>
              </a:defRPr>
            </a:lvl1pPr>
          </a:lstStyle>
          <a:p>
            <a:pPr lvl="0"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" name="Subtitle 2"/>
          <p:cNvSpPr>
            <a:spLocks noGrp="1"/>
          </p:cNvSpPr>
          <p:nvPr>
            <p:ph type="subTitle" idx="12"/>
          </p:nvPr>
        </p:nvSpPr>
        <p:spPr bwMode="black">
          <a:xfrm>
            <a:off x="739413" y="3741705"/>
            <a:ext cx="11056469" cy="533023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848">
                <a:solidFill>
                  <a:schemeClr val="bg1"/>
                </a:solidFill>
                <a:latin typeface="Source Sans Pro"/>
                <a:ea typeface="Source Sans Pro"/>
              </a:defRPr>
            </a:lvl1pPr>
            <a:lvl2pPr marL="609550" indent="0" algn="ctr">
              <a:buNone/>
              <a:defRPr sz="2662"/>
            </a:lvl2pPr>
            <a:lvl3pPr marL="1219100" indent="0" algn="ctr">
              <a:buNone/>
              <a:defRPr sz="2405"/>
            </a:lvl3pPr>
            <a:lvl4pPr marL="1828649" indent="0" algn="ctr">
              <a:buNone/>
              <a:defRPr sz="2149"/>
            </a:lvl4pPr>
            <a:lvl5pPr marL="2438199" indent="0" algn="ctr">
              <a:buNone/>
              <a:defRPr sz="2149"/>
            </a:lvl5pPr>
            <a:lvl6pPr marL="3047748" indent="0" algn="ctr">
              <a:buNone/>
              <a:defRPr sz="2149"/>
            </a:lvl6pPr>
            <a:lvl7pPr marL="3657299" indent="0" algn="ctr">
              <a:buNone/>
              <a:defRPr sz="2149"/>
            </a:lvl7pPr>
            <a:lvl8pPr marL="4266849" indent="0" algn="ctr">
              <a:buNone/>
              <a:defRPr sz="2149"/>
            </a:lvl8pPr>
            <a:lvl9pPr marL="4876398" indent="0" algn="ctr">
              <a:buNone/>
              <a:defRPr sz="2149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47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Pag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719028" y="1897058"/>
            <a:ext cx="10974089" cy="2274229"/>
          </a:xfrm>
        </p:spPr>
        <p:txBody>
          <a:bodyPr/>
          <a:lstStyle>
            <a:lvl1pPr marL="0" indent="0">
              <a:buNone/>
              <a:defRPr sz="8210"/>
            </a:lvl1pPr>
          </a:lstStyle>
          <a:p>
            <a:pPr lvl="0">
              <a:defRPr/>
            </a:pPr>
            <a:r>
              <a:rPr lang="fr-FR"/>
              <a:t>Modifiez le style du titre</a:t>
            </a:r>
            <a:endParaRPr/>
          </a:p>
        </p:txBody>
      </p:sp>
      <p:cxnSp>
        <p:nvCxnSpPr>
          <p:cNvPr id="7" name="Connecteur droit 6"/>
          <p:cNvCxnSpPr>
            <a:cxnSpLocks/>
          </p:cNvCxnSpPr>
          <p:nvPr userDrawn="1"/>
        </p:nvCxnSpPr>
        <p:spPr bwMode="auto">
          <a:xfrm flipV="1">
            <a:off x="498879" y="1897060"/>
            <a:ext cx="0" cy="2274228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759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ernièr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407317" y="441956"/>
            <a:ext cx="11463507" cy="44418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auto">
          <a:xfrm>
            <a:off x="407317" y="1965870"/>
            <a:ext cx="11463507" cy="639627"/>
          </a:xfrm>
        </p:spPr>
        <p:txBody>
          <a:bodyPr/>
          <a:lstStyle>
            <a:lvl1pPr>
              <a:defRPr sz="2309"/>
            </a:lvl1pPr>
            <a:lvl2pPr>
              <a:defRPr sz="2052"/>
            </a:lvl2pPr>
            <a:lvl3pPr>
              <a:defRPr sz="1539"/>
            </a:lvl3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cxnSp>
        <p:nvCxnSpPr>
          <p:cNvPr id="9" name="Connecteur droit 8"/>
          <p:cNvCxnSpPr>
            <a:cxnSpLocks/>
          </p:cNvCxnSpPr>
          <p:nvPr userDrawn="1"/>
        </p:nvCxnSpPr>
        <p:spPr bwMode="auto">
          <a:xfrm flipV="1">
            <a:off x="284560" y="218963"/>
            <a:ext cx="0" cy="890172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609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12215645" cy="69273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539">
              <a:ln>
                <a:noFill/>
              </a:ln>
            </a:endParaRPr>
          </a:p>
        </p:txBody>
      </p:sp>
      <p:grpSp>
        <p:nvGrpSpPr>
          <p:cNvPr id="10" name="Groupe 9"/>
          <p:cNvGrpSpPr/>
          <p:nvPr userDrawn="1"/>
        </p:nvGrpSpPr>
        <p:grpSpPr bwMode="black">
          <a:xfrm>
            <a:off x="4142100" y="1003566"/>
            <a:ext cx="3907802" cy="4883250"/>
            <a:chOff x="5624516" y="-1210470"/>
            <a:chExt cx="463100" cy="578713"/>
          </a:xfrm>
          <a:solidFill>
            <a:schemeClr val="bg1"/>
          </a:solidFill>
        </p:grpSpPr>
        <p:sp>
          <p:nvSpPr>
            <p:cNvPr id="11" name="Freeform 5"/>
            <p:cNvSpPr/>
            <p:nvPr userDrawn="1"/>
          </p:nvSpPr>
          <p:spPr bwMode="black">
            <a:xfrm>
              <a:off x="5624516" y="-883229"/>
              <a:ext cx="463100" cy="251472"/>
            </a:xfrm>
            <a:custGeom>
              <a:avLst/>
              <a:gdLst>
                <a:gd name="T0" fmla="*/ 355 w 472"/>
                <a:gd name="T1" fmla="*/ 19 h 256"/>
                <a:gd name="T2" fmla="*/ 355 w 472"/>
                <a:gd name="T3" fmla="*/ 0 h 256"/>
                <a:gd name="T4" fmla="*/ 472 w 472"/>
                <a:gd name="T5" fmla="*/ 0 h 256"/>
                <a:gd name="T6" fmla="*/ 472 w 472"/>
                <a:gd name="T7" fmla="*/ 19 h 256"/>
                <a:gd name="T8" fmla="*/ 236 w 472"/>
                <a:gd name="T9" fmla="*/ 256 h 256"/>
                <a:gd name="T10" fmla="*/ 0 w 472"/>
                <a:gd name="T11" fmla="*/ 19 h 256"/>
                <a:gd name="T12" fmla="*/ 0 w 472"/>
                <a:gd name="T13" fmla="*/ 0 h 256"/>
                <a:gd name="T14" fmla="*/ 117 w 472"/>
                <a:gd name="T15" fmla="*/ 0 h 256"/>
                <a:gd name="T16" fmla="*/ 117 w 472"/>
                <a:gd name="T17" fmla="*/ 19 h 256"/>
                <a:gd name="T18" fmla="*/ 236 w 472"/>
                <a:gd name="T19" fmla="*/ 144 h 256"/>
                <a:gd name="T20" fmla="*/ 355 w 472"/>
                <a:gd name="T21" fmla="*/ 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256" extrusionOk="0">
                  <a:moveTo>
                    <a:pt x="355" y="19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72" y="19"/>
                    <a:pt x="472" y="19"/>
                    <a:pt x="472" y="19"/>
                  </a:cubicBezTo>
                  <a:cubicBezTo>
                    <a:pt x="472" y="152"/>
                    <a:pt x="369" y="256"/>
                    <a:pt x="236" y="256"/>
                  </a:cubicBezTo>
                  <a:cubicBezTo>
                    <a:pt x="103" y="256"/>
                    <a:pt x="0" y="152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91"/>
                    <a:pt x="167" y="144"/>
                    <a:pt x="236" y="144"/>
                  </a:cubicBezTo>
                  <a:cubicBezTo>
                    <a:pt x="305" y="144"/>
                    <a:pt x="355" y="91"/>
                    <a:pt x="3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155">
                <a:solidFill>
                  <a:schemeClr val="bg1"/>
                </a:solidFill>
              </a:endParaRPr>
            </a:p>
          </p:txBody>
        </p:sp>
        <p:sp>
          <p:nvSpPr>
            <p:cNvPr id="12" name="Freeform 22"/>
            <p:cNvSpPr/>
            <p:nvPr userDrawn="1"/>
          </p:nvSpPr>
          <p:spPr bwMode="black">
            <a:xfrm>
              <a:off x="5778665" y="-1210470"/>
              <a:ext cx="308951" cy="235143"/>
            </a:xfrm>
            <a:custGeom>
              <a:avLst/>
              <a:gdLst>
                <a:gd name="T0" fmla="*/ 473 w 473"/>
                <a:gd name="T1" fmla="*/ 360 h 360"/>
                <a:gd name="T2" fmla="*/ 473 w 473"/>
                <a:gd name="T3" fmla="*/ 0 h 360"/>
                <a:gd name="T4" fmla="*/ 308 w 473"/>
                <a:gd name="T5" fmla="*/ 0 h 360"/>
                <a:gd name="T6" fmla="*/ 308 w 473"/>
                <a:gd name="T7" fmla="*/ 244 h 360"/>
                <a:gd name="T8" fmla="*/ 184 w 473"/>
                <a:gd name="T9" fmla="*/ 0 h 360"/>
                <a:gd name="T10" fmla="*/ 0 w 473"/>
                <a:gd name="T11" fmla="*/ 0 h 360"/>
                <a:gd name="T12" fmla="*/ 186 w 473"/>
                <a:gd name="T13" fmla="*/ 360 h 360"/>
                <a:gd name="T14" fmla="*/ 473 w 473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0" extrusionOk="0">
                  <a:moveTo>
                    <a:pt x="473" y="360"/>
                  </a:moveTo>
                  <a:lnTo>
                    <a:pt x="473" y="0"/>
                  </a:lnTo>
                  <a:lnTo>
                    <a:pt x="308" y="0"/>
                  </a:lnTo>
                  <a:lnTo>
                    <a:pt x="308" y="244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186" y="360"/>
                  </a:lnTo>
                  <a:lnTo>
                    <a:pt x="473" y="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155">
                <a:solidFill>
                  <a:schemeClr val="bg1"/>
                </a:solidFill>
              </a:endParaRPr>
            </a:p>
          </p:txBody>
        </p:sp>
        <p:sp>
          <p:nvSpPr>
            <p:cNvPr id="13" name="Rectangle 23"/>
            <p:cNvSpPr>
              <a:spLocks noChangeArrowheads="1"/>
            </p:cNvSpPr>
            <p:nvPr userDrawn="1"/>
          </p:nvSpPr>
          <p:spPr bwMode="black">
            <a:xfrm>
              <a:off x="5624516" y="-1210470"/>
              <a:ext cx="112999" cy="23514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155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582382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2CE0E-954C-448D-A280-B6AD18FB2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D0BC95-B940-46EB-9E3C-939DB86BB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1AA1B7-9C4A-4C3C-971D-3BA8257A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37C4-8713-40C0-A0A9-AA6067D89001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D6F091-2C07-4266-AFD2-B0576C8C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CFC417-D070-49E2-B811-474A6935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CA2E-081A-44E4-AD53-A2704D367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80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11ED1F-046C-4702-824E-8C83D6D63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BEE121-89B1-47FA-B87E-9A2909D03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A55C4-AFB9-45E7-8A37-B6987E39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37C4-8713-40C0-A0A9-AA6067D89001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349B93-88FA-4342-8DE6-3C718D43C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9D2BB7-3A85-4576-870D-0AEAA8C1A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CA2E-081A-44E4-AD53-A2704D367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35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414370-502A-4F2D-8824-DAF364FF5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6385D4-C694-49ED-8BB8-7DB1049C7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973672-83AF-4371-A8BA-925826804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D8D9F3-0E50-4ADF-953A-8BDC40A7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37C4-8713-40C0-A0A9-AA6067D89001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9626D6-948D-4E7F-AF98-99105E54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EDC772-72F5-4AEF-9CEB-4756D091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CA2E-081A-44E4-AD53-A2704D367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3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FA8C2D-E47A-48FD-B621-DD862B11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A4FC8B-AD28-471A-86A4-89A6C33AE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759D96-2E72-4198-BC0E-76B501E46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16FC39-45F1-4C16-AE6C-DE9C99F05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7752BF5-05B0-40D5-8EF9-1B8224AFD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21DF94B-81D7-45A7-B9EE-A071D1A0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37C4-8713-40C0-A0A9-AA6067D89001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350B8BE-2529-49D3-B607-C20BC58D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14E1FC-0C0B-4D27-9D7B-0E8DA728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CA2E-081A-44E4-AD53-A2704D367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79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0EB505-B41B-4C43-8C90-549AED5F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B31677-2748-4533-989B-6BE6269B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37C4-8713-40C0-A0A9-AA6067D89001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0884B1-AAC3-476E-BE16-2BB72212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F222C7-9188-4208-8D52-FFAE3CE4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CA2E-081A-44E4-AD53-A2704D367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54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ADD5D3-8C12-49A3-AD7A-E7BFFFFC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37C4-8713-40C0-A0A9-AA6067D89001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1A6522-E712-481C-BF44-FC1D9E07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9B8D2C-A1DF-43C6-8D76-4617BFB1A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CA2E-081A-44E4-AD53-A2704D367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37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F960FD-B810-4221-8682-A3342E88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2AF154-0024-47C3-991F-50EF1C3D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83619F-DB92-45D0-88E0-1025368E8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7AF2B6-68F2-4795-8AD9-7DCA5B5C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37C4-8713-40C0-A0A9-AA6067D89001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C97A6F-1A9B-4C25-BE9D-17FB6BD9B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A73141-B87C-42A9-AA04-F7018D38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CA2E-081A-44E4-AD53-A2704D367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08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772FE7-6BF2-49F9-BC27-8414CFCA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407EAF5-EB3D-4BC1-973D-9466ED689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F16CBF-3C17-4D23-8320-AF6877134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B25852-B90A-46D0-AE04-008215C6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37C4-8713-40C0-A0A9-AA6067D89001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F27AF4-0D42-4F83-B6D5-B28B7C9D5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BFAA0A-EC06-46EE-89DB-639447AC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CA2E-081A-44E4-AD53-A2704D367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74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3A90869-CEE4-46DA-A34E-DB10B604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B0BD81-E3F3-4EDF-947F-C5A34517A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D58768-FA4D-4A6C-A989-C86B48647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37C4-8713-40C0-A0A9-AA6067D89001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7A76F6-DA6C-4DDE-A278-8027E011D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B43DD8-171D-4BEB-B5F6-9485EBFD8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2CA2E-081A-44E4-AD53-A2704D367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39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 bwMode="auto">
          <a:xfrm>
            <a:off x="737381" y="1700187"/>
            <a:ext cx="11058501" cy="23344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8000" dirty="0"/>
              <a:t>Conseil d’orientation de l’Université permanente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93E3E-74D3-4003-AB67-3964F31F91C0}"/>
              </a:ext>
            </a:extLst>
          </p:cNvPr>
          <p:cNvSpPr/>
          <p:nvPr/>
        </p:nvSpPr>
        <p:spPr>
          <a:xfrm>
            <a:off x="7541443" y="5157813"/>
            <a:ext cx="4052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2800" dirty="0">
                <a:solidFill>
                  <a:schemeClr val="bg1"/>
                </a:solidFill>
              </a:rPr>
              <a:t>26 juin 2025</a:t>
            </a:r>
            <a:endParaRPr lang="fr-FR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00861A-C064-4297-B194-4E18AC2C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17" y="441956"/>
            <a:ext cx="11463507" cy="444185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Du nouveau sur les cours 25-26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D3108D-D30D-4A58-A556-E85EC98D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64" y="1752633"/>
            <a:ext cx="4220528" cy="3801144"/>
          </a:xfrm>
        </p:spPr>
        <p:txBody>
          <a:bodyPr>
            <a:normAutofit fontScale="62500" lnSpcReduction="20000"/>
          </a:bodyPr>
          <a:lstStyle/>
          <a:p>
            <a:pPr marL="0" indent="0" defTabSz="914348">
              <a:lnSpc>
                <a:spcPct val="200000"/>
              </a:lnSpc>
              <a:buNone/>
            </a:pPr>
            <a:r>
              <a:rPr lang="fr-FR" sz="3400" dirty="0">
                <a:solidFill>
                  <a:schemeClr val="bg1"/>
                </a:solidFill>
                <a:highlight>
                  <a:srgbClr val="F04E28"/>
                </a:highlight>
              </a:rPr>
              <a:t>319 cours au programme</a:t>
            </a:r>
          </a:p>
          <a:p>
            <a:pPr marL="0" indent="0" defTabSz="914348">
              <a:lnSpc>
                <a:spcPct val="200000"/>
              </a:lnSpc>
              <a:buNone/>
            </a:pPr>
            <a:r>
              <a:rPr lang="fr-FR" sz="3400" dirty="0">
                <a:solidFill>
                  <a:schemeClr val="bg1"/>
                </a:solidFill>
                <a:highlight>
                  <a:srgbClr val="F04E28"/>
                </a:highlight>
              </a:rPr>
              <a:t>29 nouveaux intervenants </a:t>
            </a:r>
          </a:p>
          <a:p>
            <a:pPr marL="0" indent="0" defTabSz="914348">
              <a:lnSpc>
                <a:spcPct val="200000"/>
              </a:lnSpc>
              <a:buNone/>
            </a:pPr>
            <a:r>
              <a:rPr lang="fr-FR" sz="3400" dirty="0">
                <a:solidFill>
                  <a:schemeClr val="bg1"/>
                </a:solidFill>
                <a:highlight>
                  <a:srgbClr val="F04E28"/>
                </a:highlight>
              </a:rPr>
              <a:t>105 nouveaux cours </a:t>
            </a:r>
          </a:p>
          <a:p>
            <a:pPr marL="0" indent="0" defTabSz="914348">
              <a:lnSpc>
                <a:spcPct val="200000"/>
              </a:lnSpc>
              <a:buNone/>
            </a:pPr>
            <a:r>
              <a:rPr lang="fr-FR" sz="3400" dirty="0">
                <a:solidFill>
                  <a:schemeClr val="bg1"/>
                </a:solidFill>
                <a:highlight>
                  <a:srgbClr val="F04E28"/>
                </a:highlight>
              </a:rPr>
              <a:t>24 cours au nouveau format de 6h</a:t>
            </a:r>
          </a:p>
          <a:p>
            <a:pPr marL="0" indent="0" defTabSz="914348">
              <a:lnSpc>
                <a:spcPct val="200000"/>
              </a:lnSpc>
              <a:buNone/>
            </a:pPr>
            <a:r>
              <a:rPr lang="fr-FR" sz="3400" dirty="0">
                <a:solidFill>
                  <a:schemeClr val="bg1"/>
                </a:solidFill>
                <a:highlight>
                  <a:srgbClr val="F04E28"/>
                </a:highlight>
              </a:rPr>
              <a:t>48 cours labellisés 50 ans</a:t>
            </a:r>
          </a:p>
          <a:p>
            <a:pPr marL="0" indent="0" defTabSz="914348">
              <a:buNone/>
            </a:pPr>
            <a:endParaRPr lang="fr-FR" sz="18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68148EF-54F5-46E2-99A3-48E603747C1B}"/>
              </a:ext>
            </a:extLst>
          </p:cNvPr>
          <p:cNvSpPr txBox="1"/>
          <p:nvPr/>
        </p:nvSpPr>
        <p:spPr>
          <a:xfrm>
            <a:off x="5014762" y="1873137"/>
            <a:ext cx="664143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34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Walter ZIDARIC</a:t>
            </a:r>
            <a:r>
              <a:rPr lang="fr-FR" dirty="0"/>
              <a:t> - 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Littérature française et Opéra italien</a:t>
            </a:r>
          </a:p>
          <a:p>
            <a:pPr marL="285750" indent="-285750" defTabSz="91434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Philippe POSTEL</a:t>
            </a:r>
            <a:r>
              <a:rPr lang="fr-FR" sz="1400" dirty="0"/>
              <a:t> - 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Shakespeare et les arts : théâtre, musique, peinture, 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cinéma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– Le Songe d’une nuit d’été</a:t>
            </a:r>
          </a:p>
          <a:p>
            <a:pPr marL="285750" indent="-285750" defTabSz="914348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Corentin GONTHIER</a:t>
            </a:r>
            <a:r>
              <a:rPr lang="fr-FR" sz="1400" dirty="0"/>
              <a:t>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- Qu'est-ce que l'intelligence ? Mesure, développement, origine des différences d'intelligence</a:t>
            </a:r>
          </a:p>
          <a:p>
            <a:pPr marL="285750" indent="-285750" defTabSz="914348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Samuel HAURAIX</a:t>
            </a:r>
            <a:r>
              <a:rPr lang="fr-FR" sz="1400" dirty="0"/>
              <a:t>  - 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Dans les coulisses de l’info</a:t>
            </a:r>
          </a:p>
          <a:p>
            <a:pPr marL="285750" indent="-285750" defTabSz="91434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Anne-Lise BESSE - Criminologie : étude du phénomène criminel</a:t>
            </a:r>
          </a:p>
          <a:p>
            <a:pPr marL="285750" indent="-285750" defTabSz="914348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Olivier BONHOMME - Le procureur de la République au quotidien</a:t>
            </a:r>
          </a:p>
          <a:p>
            <a:pPr marL="285750" indent="-285750" defTabSz="91434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Léonard DELAMAIRE - Comprendre l’action des pouvoirs publics et ses limites face aux défis économiques contemporains</a:t>
            </a:r>
          </a:p>
          <a:p>
            <a:pPr marL="285750" indent="-285750" defTabSz="91434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Mathieu BOISDRON - Comprendre le basculement du monde : regard(s) géostratégique(s) sur les relations internationales</a:t>
            </a:r>
          </a:p>
          <a:p>
            <a:pPr marL="285750" indent="-285750" defTabSz="91434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Marion PINEAU -Les ultras riches et le pouvoir</a:t>
            </a:r>
          </a:p>
          <a:p>
            <a:pPr marL="285750" indent="-285750" defTabSz="91434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ARDEPA – Viste du quartier hospitalo-universitaire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AEAE31-1659-4B6F-A1AD-14CB0AAC65A8}"/>
              </a:ext>
            </a:extLst>
          </p:cNvPr>
          <p:cNvSpPr/>
          <p:nvPr/>
        </p:nvSpPr>
        <p:spPr bwMode="auto">
          <a:xfrm>
            <a:off x="4754880" y="1376491"/>
            <a:ext cx="7029803" cy="4681409"/>
          </a:xfrm>
          <a:prstGeom prst="rect">
            <a:avLst/>
          </a:prstGeom>
          <a:noFill/>
          <a:ln w="19050">
            <a:solidFill>
              <a:srgbClr val="000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289BD63-ED6B-4838-B313-8A05068CCC54}"/>
              </a:ext>
            </a:extLst>
          </p:cNvPr>
          <p:cNvSpPr txBox="1"/>
          <p:nvPr/>
        </p:nvSpPr>
        <p:spPr bwMode="auto">
          <a:xfrm>
            <a:off x="4901602" y="1470779"/>
            <a:ext cx="263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01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Quelques nouveautés</a:t>
            </a:r>
            <a:endParaRPr lang="fr-FR" sz="2000" dirty="0"/>
          </a:p>
        </p:txBody>
      </p:sp>
      <p:pic>
        <p:nvPicPr>
          <p:cNvPr id="9" name="Graphique 8" descr="Informations">
            <a:extLst>
              <a:ext uri="{FF2B5EF4-FFF2-40B4-BE49-F238E27FC236}">
                <a16:creationId xmlns:a16="http://schemas.microsoft.com/office/drawing/2014/main" id="{3A25F843-42C5-4237-BE1C-C4272CD7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93743" y="102235"/>
            <a:ext cx="444185" cy="4441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200CF0-D319-4CA7-B3AA-DD3D3C1DC158}"/>
              </a:ext>
            </a:extLst>
          </p:cNvPr>
          <p:cNvSpPr/>
          <p:nvPr/>
        </p:nvSpPr>
        <p:spPr bwMode="auto">
          <a:xfrm>
            <a:off x="9966035" y="0"/>
            <a:ext cx="2225965" cy="748142"/>
          </a:xfrm>
          <a:prstGeom prst="rect">
            <a:avLst/>
          </a:prstGeom>
          <a:solidFill>
            <a:srgbClr val="000191"/>
          </a:solidFill>
          <a:ln>
            <a:noFill/>
          </a:ln>
        </p:spPr>
        <p:txBody>
          <a:bodyPr vert="horz" lIns="91440" tIns="45720" rIns="91440" bIns="45720" rtlCol="0" anchor="ctr" anchorCtr="0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1400" b="1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fr-FR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POUR INFORMATION</a:t>
            </a:r>
            <a:endParaRPr lang="fr-FR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11" name="Graphique 10" descr="Informations">
            <a:extLst>
              <a:ext uri="{FF2B5EF4-FFF2-40B4-BE49-F238E27FC236}">
                <a16:creationId xmlns:a16="http://schemas.microsoft.com/office/drawing/2014/main" id="{C6DC5275-988F-458B-BF56-3E40979B1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93743" y="102232"/>
            <a:ext cx="444185" cy="44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59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00861A-C064-4297-B194-4E18AC2C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17" y="471973"/>
            <a:ext cx="11463507" cy="444185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Une offre de conférences </a:t>
            </a:r>
            <a:b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exigeante et ouverte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D3108D-D30D-4A58-A556-E85EC98D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90" y="1764810"/>
            <a:ext cx="5469610" cy="4033662"/>
          </a:xfrm>
        </p:spPr>
        <p:txBody>
          <a:bodyPr>
            <a:normAutofit/>
          </a:bodyPr>
          <a:lstStyle/>
          <a:p>
            <a:pPr marL="0" indent="0" defTabSz="914348">
              <a:lnSpc>
                <a:spcPct val="150000"/>
              </a:lnSpc>
              <a:buNone/>
            </a:pPr>
            <a:r>
              <a:rPr lang="fr-FR" dirty="0">
                <a:solidFill>
                  <a:schemeClr val="bg1"/>
                </a:solidFill>
                <a:highlight>
                  <a:srgbClr val="F04E28"/>
                </a:highlight>
              </a:rPr>
              <a:t>Une offre pensée pour un large public</a:t>
            </a:r>
          </a:p>
          <a:p>
            <a:pPr marL="0" indent="0" defTabSz="914348">
              <a:lnSpc>
                <a:spcPct val="150000"/>
              </a:lnSpc>
              <a:buNone/>
            </a:pPr>
            <a:r>
              <a:rPr lang="fr-FR" dirty="0">
                <a:solidFill>
                  <a:schemeClr val="bg1"/>
                </a:solidFill>
                <a:highlight>
                  <a:srgbClr val="F04E28"/>
                </a:highlight>
              </a:rPr>
              <a:t>Equilibrée entre des sujets liés aux enjeux contemporains et redécouverte de repères culturels intemporels</a:t>
            </a:r>
          </a:p>
          <a:p>
            <a:pPr marL="0" indent="0" defTabSz="914348">
              <a:lnSpc>
                <a:spcPct val="150000"/>
              </a:lnSpc>
              <a:buNone/>
            </a:pPr>
            <a:r>
              <a:rPr lang="fr-FR" dirty="0">
                <a:solidFill>
                  <a:schemeClr val="bg1"/>
                </a:solidFill>
                <a:highlight>
                  <a:srgbClr val="F04E28"/>
                </a:highlight>
              </a:rPr>
              <a:t>1 conférence par jour de novembre à mai</a:t>
            </a:r>
          </a:p>
          <a:p>
            <a:pPr marL="0" indent="0" defTabSz="914348">
              <a:lnSpc>
                <a:spcPct val="150000"/>
              </a:lnSpc>
              <a:buNone/>
            </a:pPr>
            <a:r>
              <a:rPr lang="fr-FR" dirty="0">
                <a:solidFill>
                  <a:schemeClr val="bg1"/>
                </a:solidFill>
                <a:highlight>
                  <a:srgbClr val="F04E28"/>
                </a:highlight>
              </a:rPr>
              <a:t>5 cycles en journée et un cycle en soirée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68148EF-54F5-46E2-99A3-48E603747C1B}"/>
              </a:ext>
            </a:extLst>
          </p:cNvPr>
          <p:cNvSpPr txBox="1"/>
          <p:nvPr/>
        </p:nvSpPr>
        <p:spPr>
          <a:xfrm>
            <a:off x="6893363" y="1831881"/>
            <a:ext cx="458643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18 conférences labellisées </a:t>
            </a:r>
            <a:r>
              <a:rPr lang="fr-FR" dirty="0"/>
              <a:t>viendront marquer cette saison anniversaire, dont la conférence inaugurale (le 3 novembre), une balade dans le Nantes des 70's avec Florian Tessier, le monde en 1975 vu par Ulrich </a:t>
            </a:r>
            <a:r>
              <a:rPr lang="fr-FR" dirty="0" err="1"/>
              <a:t>Huygevelde</a:t>
            </a:r>
            <a:r>
              <a:rPr lang="fr-FR" dirty="0"/>
              <a:t> et Thierry </a:t>
            </a:r>
            <a:r>
              <a:rPr lang="fr-FR" dirty="0" err="1"/>
              <a:t>Piel</a:t>
            </a:r>
            <a:r>
              <a:rPr lang="fr-FR" dirty="0"/>
              <a:t> mais aussi des interventions sur la tragédie du Cambodge, la révolution de l'avortement, l'intelligence artificielle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Conférenciers notables </a:t>
            </a:r>
            <a:r>
              <a:rPr lang="fr-FR" dirty="0"/>
              <a:t>: Pascal Picq (paléoanthropologue), Anne Bouillon (avocate engagée pour le Droit des Femmes), Anne L'</a:t>
            </a:r>
            <a:r>
              <a:rPr lang="fr-FR" dirty="0" err="1"/>
              <a:t>Huillier</a:t>
            </a:r>
            <a:r>
              <a:rPr lang="fr-FR" dirty="0"/>
              <a:t> (Prix </a:t>
            </a:r>
            <a:r>
              <a:rPr lang="fr-FR" dirty="0" err="1"/>
              <a:t>nobel</a:t>
            </a:r>
            <a:r>
              <a:rPr lang="fr-FR" dirty="0"/>
              <a:t> 2023 de physique), Marie Drucker (journaliste)...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AEAE31-1659-4B6F-A1AD-14CB0AAC65A8}"/>
              </a:ext>
            </a:extLst>
          </p:cNvPr>
          <p:cNvSpPr/>
          <p:nvPr/>
        </p:nvSpPr>
        <p:spPr bwMode="auto">
          <a:xfrm>
            <a:off x="6483766" y="1183284"/>
            <a:ext cx="5300918" cy="5012980"/>
          </a:xfrm>
          <a:prstGeom prst="rect">
            <a:avLst/>
          </a:prstGeom>
          <a:noFill/>
          <a:ln w="19050">
            <a:solidFill>
              <a:srgbClr val="000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289BD63-ED6B-4838-B313-8A05068CCC54}"/>
              </a:ext>
            </a:extLst>
          </p:cNvPr>
          <p:cNvSpPr txBox="1"/>
          <p:nvPr/>
        </p:nvSpPr>
        <p:spPr bwMode="auto">
          <a:xfrm>
            <a:off x="6672541" y="1364700"/>
            <a:ext cx="2874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01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 programme en 25-26</a:t>
            </a:r>
            <a:endParaRPr lang="fr-FR" sz="2000" dirty="0"/>
          </a:p>
        </p:txBody>
      </p:sp>
      <p:pic>
        <p:nvPicPr>
          <p:cNvPr id="10" name="Graphique 9" descr="Informations">
            <a:extLst>
              <a:ext uri="{FF2B5EF4-FFF2-40B4-BE49-F238E27FC236}">
                <a16:creationId xmlns:a16="http://schemas.microsoft.com/office/drawing/2014/main" id="{E05F0F20-7DED-4EE0-A818-88E6D8BA3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93743" y="102235"/>
            <a:ext cx="444185" cy="4441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D172E8-5DC0-4C2D-9F89-540A6A3DA2F0}"/>
              </a:ext>
            </a:extLst>
          </p:cNvPr>
          <p:cNvSpPr/>
          <p:nvPr/>
        </p:nvSpPr>
        <p:spPr bwMode="auto">
          <a:xfrm>
            <a:off x="9966035" y="0"/>
            <a:ext cx="2225965" cy="748142"/>
          </a:xfrm>
          <a:prstGeom prst="rect">
            <a:avLst/>
          </a:prstGeom>
          <a:solidFill>
            <a:srgbClr val="000191"/>
          </a:solidFill>
          <a:ln>
            <a:noFill/>
          </a:ln>
        </p:spPr>
        <p:txBody>
          <a:bodyPr vert="horz" lIns="91440" tIns="45720" rIns="91440" bIns="45720" rtlCol="0" anchor="ctr" anchorCtr="0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1400" b="1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fr-FR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POUR INFORMATION</a:t>
            </a:r>
            <a:endParaRPr lang="fr-FR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12" name="Graphique 11" descr="Informations">
            <a:extLst>
              <a:ext uri="{FF2B5EF4-FFF2-40B4-BE49-F238E27FC236}">
                <a16:creationId xmlns:a16="http://schemas.microsoft.com/office/drawing/2014/main" id="{ADF4E7E2-C759-42EE-9F54-B8CE0FD8E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93743" y="102232"/>
            <a:ext cx="444185" cy="44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16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00861A-C064-4297-B194-4E18AC2C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17" y="471973"/>
            <a:ext cx="11463507" cy="444185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Une offre renouvelée dans les antennes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D3108D-D30D-4A58-A556-E85EC98D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71" y="2105025"/>
            <a:ext cx="6067426" cy="35337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348">
              <a:lnSpc>
                <a:spcPct val="110000"/>
              </a:lnSpc>
              <a:buNone/>
            </a:pPr>
            <a:r>
              <a:rPr lang="fr-FR" dirty="0">
                <a:solidFill>
                  <a:schemeClr val="bg1"/>
                </a:solidFill>
                <a:highlight>
                  <a:srgbClr val="F04E28"/>
                </a:highlight>
              </a:rPr>
              <a:t>Un catalogue revu pour 25-26 </a:t>
            </a:r>
            <a:r>
              <a:rPr lang="fr-FR" sz="1800" i="1" dirty="0">
                <a:solidFill>
                  <a:schemeClr val="bg1"/>
                </a:solidFill>
                <a:highlight>
                  <a:srgbClr val="F04E28"/>
                </a:highlight>
              </a:rPr>
              <a:t>(de nouveaux conférenciers, des propositions de conférences labélisées 50 ans…)</a:t>
            </a:r>
          </a:p>
          <a:p>
            <a:pPr marL="0" indent="0" defTabSz="914348">
              <a:lnSpc>
                <a:spcPct val="110000"/>
              </a:lnSpc>
              <a:buNone/>
            </a:pPr>
            <a:r>
              <a:rPr lang="fr-FR" dirty="0">
                <a:solidFill>
                  <a:schemeClr val="bg1"/>
                </a:solidFill>
                <a:highlight>
                  <a:srgbClr val="F04E28"/>
                </a:highlight>
              </a:rPr>
              <a:t>120 conférences pour 13 antennes</a:t>
            </a:r>
          </a:p>
          <a:p>
            <a:pPr marL="0" indent="0" defTabSz="914348">
              <a:lnSpc>
                <a:spcPct val="110000"/>
              </a:lnSpc>
              <a:buNone/>
            </a:pPr>
            <a:r>
              <a:rPr lang="fr-FR" dirty="0">
                <a:solidFill>
                  <a:schemeClr val="bg1"/>
                </a:solidFill>
                <a:highlight>
                  <a:srgbClr val="F04E28"/>
                </a:highlight>
              </a:rPr>
              <a:t>26 conférences labellisées 50 ans + 1 cours</a:t>
            </a:r>
          </a:p>
          <a:p>
            <a:pPr marL="0" indent="0" defTabSz="914348">
              <a:lnSpc>
                <a:spcPct val="110000"/>
              </a:lnSpc>
              <a:buNone/>
            </a:pPr>
            <a:r>
              <a:rPr lang="fr-FR" dirty="0">
                <a:solidFill>
                  <a:schemeClr val="bg1"/>
                </a:solidFill>
                <a:highlight>
                  <a:srgbClr val="F04E28"/>
                </a:highlight>
              </a:rPr>
              <a:t>Des nouveautés lancées spécifiquement dans les antennes</a:t>
            </a:r>
          </a:p>
          <a:p>
            <a:pPr marL="0" indent="0" defTabSz="914348">
              <a:lnSpc>
                <a:spcPct val="150000"/>
              </a:lnSpc>
              <a:buNone/>
            </a:pPr>
            <a:endParaRPr lang="fr-FR" dirty="0">
              <a:solidFill>
                <a:schemeClr val="bg1"/>
              </a:solidFill>
              <a:highlight>
                <a:srgbClr val="F04E28"/>
              </a:highlight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68148EF-54F5-46E2-99A3-48E603747C1B}"/>
              </a:ext>
            </a:extLst>
          </p:cNvPr>
          <p:cNvSpPr txBox="1"/>
          <p:nvPr/>
        </p:nvSpPr>
        <p:spPr>
          <a:xfrm>
            <a:off x="6588480" y="1841406"/>
            <a:ext cx="489132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Sandrine Mansour : l'histoire de la Palestine depuis l'Empire </a:t>
            </a:r>
            <a:r>
              <a:rPr lang="fr-FR" dirty="0" err="1"/>
              <a:t>Ottroman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Sarah </a:t>
            </a:r>
            <a:r>
              <a:rPr lang="fr-FR" dirty="0" err="1"/>
              <a:t>Marouani</a:t>
            </a:r>
            <a:r>
              <a:rPr lang="fr-FR" dirty="0"/>
              <a:t> : L'art urbain, 50 ans d'histoire (1975-2025)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Jenny </a:t>
            </a:r>
            <a:r>
              <a:rPr lang="fr-FR" dirty="0" err="1"/>
              <a:t>Raflik</a:t>
            </a:r>
            <a:r>
              <a:rPr lang="fr-FR" dirty="0"/>
              <a:t> : Retour sur 50 ans de relations transatlantiques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Lionel </a:t>
            </a:r>
            <a:r>
              <a:rPr lang="fr-FR" dirty="0" err="1"/>
              <a:t>Audion</a:t>
            </a:r>
            <a:r>
              <a:rPr lang="fr-FR" dirty="0"/>
              <a:t> : Comment et pourquoi la langue française a-t-elle évolué depuis  le gaulois jusqu'à nos jours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Marc Bidan : de la blockchain à la cryptomonnaies, exploration d'une révolution en attente.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Arnauld Leclerc : crise ou mutation de la démocratie ? les transformations structurelles de la démocratie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AEAE31-1659-4B6F-A1AD-14CB0AAC65A8}"/>
              </a:ext>
            </a:extLst>
          </p:cNvPr>
          <p:cNvSpPr/>
          <p:nvPr/>
        </p:nvSpPr>
        <p:spPr bwMode="auto">
          <a:xfrm>
            <a:off x="6483766" y="1183284"/>
            <a:ext cx="5300918" cy="5012980"/>
          </a:xfrm>
          <a:prstGeom prst="rect">
            <a:avLst/>
          </a:prstGeom>
          <a:noFill/>
          <a:ln w="19050">
            <a:solidFill>
              <a:srgbClr val="000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289BD63-ED6B-4838-B313-8A05068CCC54}"/>
              </a:ext>
            </a:extLst>
          </p:cNvPr>
          <p:cNvSpPr txBox="1"/>
          <p:nvPr/>
        </p:nvSpPr>
        <p:spPr bwMode="auto">
          <a:xfrm>
            <a:off x="6672541" y="1364700"/>
            <a:ext cx="2874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01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 programme en 25-26</a:t>
            </a:r>
            <a:endParaRPr lang="fr-FR" sz="2000" dirty="0"/>
          </a:p>
        </p:txBody>
      </p:sp>
      <p:pic>
        <p:nvPicPr>
          <p:cNvPr id="10" name="Graphique 9" descr="Informations">
            <a:extLst>
              <a:ext uri="{FF2B5EF4-FFF2-40B4-BE49-F238E27FC236}">
                <a16:creationId xmlns:a16="http://schemas.microsoft.com/office/drawing/2014/main" id="{5E972E70-8187-4EEE-A839-E9565B855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93743" y="102235"/>
            <a:ext cx="444185" cy="4441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BF1141B-E3CE-4E7B-8F0E-CFD0ECC872D5}"/>
              </a:ext>
            </a:extLst>
          </p:cNvPr>
          <p:cNvSpPr/>
          <p:nvPr/>
        </p:nvSpPr>
        <p:spPr bwMode="auto">
          <a:xfrm>
            <a:off x="9966035" y="0"/>
            <a:ext cx="2225965" cy="748142"/>
          </a:xfrm>
          <a:prstGeom prst="rect">
            <a:avLst/>
          </a:prstGeom>
          <a:solidFill>
            <a:srgbClr val="000191"/>
          </a:solidFill>
          <a:ln>
            <a:noFill/>
          </a:ln>
        </p:spPr>
        <p:txBody>
          <a:bodyPr vert="horz" lIns="91440" tIns="45720" rIns="91440" bIns="45720" rtlCol="0" anchor="ctr" anchorCtr="0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1400" b="1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fr-FR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POUR INFORMATION</a:t>
            </a:r>
            <a:endParaRPr lang="fr-FR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12" name="Graphique 11" descr="Informations">
            <a:extLst>
              <a:ext uri="{FF2B5EF4-FFF2-40B4-BE49-F238E27FC236}">
                <a16:creationId xmlns:a16="http://schemas.microsoft.com/office/drawing/2014/main" id="{E3F21D91-EA2E-40F7-91C6-A3EB4ADEA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93743" y="102232"/>
            <a:ext cx="444185" cy="44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29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64B4E5-E22D-43CD-AD8B-57AF226F0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Notre nouvel organigramme au 01/07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D42C6C-039A-4CCF-936C-726298C73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1F37687-BA13-473B-BD3B-E59B22558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8512"/>
            <a:ext cx="12192000" cy="4381109"/>
          </a:xfrm>
          <a:prstGeom prst="rect">
            <a:avLst/>
          </a:prstGeom>
        </p:spPr>
      </p:pic>
      <p:pic>
        <p:nvPicPr>
          <p:cNvPr id="5" name="Graphique 4" descr="Informations">
            <a:extLst>
              <a:ext uri="{FF2B5EF4-FFF2-40B4-BE49-F238E27FC236}">
                <a16:creationId xmlns:a16="http://schemas.microsoft.com/office/drawing/2014/main" id="{B46225FF-4E48-47DE-BC44-226EC4213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9993743" y="102235"/>
            <a:ext cx="444185" cy="4441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CDF969-B158-4FAB-AF11-2AB7C2FE5EA4}"/>
              </a:ext>
            </a:extLst>
          </p:cNvPr>
          <p:cNvSpPr/>
          <p:nvPr/>
        </p:nvSpPr>
        <p:spPr bwMode="auto">
          <a:xfrm>
            <a:off x="9966035" y="0"/>
            <a:ext cx="2225965" cy="748142"/>
          </a:xfrm>
          <a:prstGeom prst="rect">
            <a:avLst/>
          </a:prstGeom>
          <a:solidFill>
            <a:srgbClr val="000191"/>
          </a:solidFill>
          <a:ln>
            <a:noFill/>
          </a:ln>
        </p:spPr>
        <p:txBody>
          <a:bodyPr vert="horz" lIns="91440" tIns="45720" rIns="91440" bIns="45720" rtlCol="0" anchor="ctr" anchorCtr="0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1400" b="1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fr-FR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POUR INFORMATION</a:t>
            </a:r>
            <a:endParaRPr lang="fr-FR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7" name="Graphique 6" descr="Informations">
            <a:extLst>
              <a:ext uri="{FF2B5EF4-FFF2-40B4-BE49-F238E27FC236}">
                <a16:creationId xmlns:a16="http://schemas.microsoft.com/office/drawing/2014/main" id="{2264E18C-E1C7-472E-BDB9-EBAE43E9B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9993743" y="102232"/>
            <a:ext cx="444185" cy="44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76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64B4E5-E22D-43CD-AD8B-57AF226F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17" y="441956"/>
            <a:ext cx="11463507" cy="578322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Changement de responsabilité </a:t>
            </a:r>
            <a:b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dans les antennes</a:t>
            </a:r>
          </a:p>
        </p:txBody>
      </p:sp>
      <p:pic>
        <p:nvPicPr>
          <p:cNvPr id="5" name="Graphique 4" descr="Informations">
            <a:extLst>
              <a:ext uri="{FF2B5EF4-FFF2-40B4-BE49-F238E27FC236}">
                <a16:creationId xmlns:a16="http://schemas.microsoft.com/office/drawing/2014/main" id="{B46225FF-4E48-47DE-BC44-226EC4213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93743" y="102235"/>
            <a:ext cx="444185" cy="4441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CDF969-B158-4FAB-AF11-2AB7C2FE5EA4}"/>
              </a:ext>
            </a:extLst>
          </p:cNvPr>
          <p:cNvSpPr/>
          <p:nvPr/>
        </p:nvSpPr>
        <p:spPr bwMode="auto">
          <a:xfrm>
            <a:off x="9966035" y="0"/>
            <a:ext cx="2225965" cy="748142"/>
          </a:xfrm>
          <a:prstGeom prst="rect">
            <a:avLst/>
          </a:prstGeom>
          <a:solidFill>
            <a:srgbClr val="000191"/>
          </a:solidFill>
          <a:ln>
            <a:noFill/>
          </a:ln>
        </p:spPr>
        <p:txBody>
          <a:bodyPr vert="horz" lIns="91440" tIns="45720" rIns="91440" bIns="45720" rtlCol="0" anchor="ctr" anchorCtr="0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1400" b="1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fr-FR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POUR INFORMATION</a:t>
            </a:r>
            <a:endParaRPr lang="fr-FR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7" name="Graphique 6" descr="Informations">
            <a:extLst>
              <a:ext uri="{FF2B5EF4-FFF2-40B4-BE49-F238E27FC236}">
                <a16:creationId xmlns:a16="http://schemas.microsoft.com/office/drawing/2014/main" id="{2264E18C-E1C7-472E-BDB9-EBAE43E9B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93743" y="102232"/>
            <a:ext cx="444185" cy="444185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39F7FB7-61CE-4784-A3B7-F2ADAC8186EF}"/>
              </a:ext>
            </a:extLst>
          </p:cNvPr>
          <p:cNvSpPr txBox="1">
            <a:spLocks/>
          </p:cNvSpPr>
          <p:nvPr/>
        </p:nvSpPr>
        <p:spPr bwMode="auto">
          <a:xfrm>
            <a:off x="514752" y="1699400"/>
            <a:ext cx="11356072" cy="345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48">
              <a:lnSpc>
                <a:spcPct val="200000"/>
              </a:lnSpc>
              <a:buNone/>
            </a:pPr>
            <a:r>
              <a:rPr lang="fr-FR" sz="2400" dirty="0">
                <a:solidFill>
                  <a:schemeClr val="bg1"/>
                </a:solidFill>
                <a:highlight>
                  <a:srgbClr val="F04E28"/>
                </a:highlight>
                <a:latin typeface="Source Sans Pro" panose="020B0503030403020204" pitchFamily="34" charset="0"/>
                <a:ea typeface="Source Sans Pro" panose="020B0503030403020204" pitchFamily="34" charset="0"/>
              </a:rPr>
              <a:t>Antenne de la Roche-sur-Yon</a:t>
            </a:r>
          </a:p>
          <a:p>
            <a:pPr marL="0" indent="0" defTabSz="914348">
              <a:lnSpc>
                <a:spcPct val="200000"/>
              </a:lnSpc>
              <a:buNone/>
            </a:pPr>
            <a:r>
              <a:rPr lang="fr-FR" sz="1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Minion Pro"/>
              </a:rPr>
              <a:t> Départ de Gloria VELA remplacée par </a:t>
            </a:r>
            <a:r>
              <a:rPr lang="fr-FR" sz="1800" dirty="0">
                <a:solidFill>
                  <a:srgbClr val="000000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Minion Pro"/>
              </a:rPr>
              <a:t>un binôme Maryvonne LALEOUSE et </a:t>
            </a:r>
            <a:r>
              <a:rPr lang="fr-FR" sz="1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Minion Pro"/>
              </a:rPr>
              <a:t>Lionel LASCOMBES</a:t>
            </a:r>
          </a:p>
          <a:p>
            <a:pPr marL="0" indent="0" defTabSz="914348">
              <a:lnSpc>
                <a:spcPct val="200000"/>
              </a:lnSpc>
              <a:buNone/>
            </a:pPr>
            <a:r>
              <a:rPr lang="fr-FR" sz="2400" dirty="0">
                <a:solidFill>
                  <a:schemeClr val="bg1"/>
                </a:solidFill>
                <a:highlight>
                  <a:srgbClr val="F04E28"/>
                </a:highlight>
                <a:latin typeface="Source Sans Pro" panose="020B0503030403020204" pitchFamily="34" charset="0"/>
                <a:ea typeface="Source Sans Pro" panose="020B0503030403020204" pitchFamily="34" charset="0"/>
              </a:rPr>
              <a:t>Antenne de la Machecoul</a:t>
            </a:r>
          </a:p>
          <a:p>
            <a:pPr marL="0" indent="0" defTabSz="914348">
              <a:lnSpc>
                <a:spcPct val="200000"/>
              </a:lnSpc>
              <a:buNone/>
            </a:pPr>
            <a:r>
              <a:rPr lang="fr-FR" sz="1800" dirty="0">
                <a:solidFill>
                  <a:srgbClr val="000000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Minion Pro"/>
              </a:rPr>
              <a:t>D</a:t>
            </a:r>
            <a:r>
              <a:rPr lang="fr-FR" sz="1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Minion Pro"/>
              </a:rPr>
              <a:t>épart de Jeannine THIEC remplacée par une équipe : Hélène CHARRIER, Alice FOUCAULT, Jean-Michel RONCIN</a:t>
            </a:r>
            <a:endParaRPr lang="fr-FR" sz="1800" dirty="0">
              <a:solidFill>
                <a:srgbClr val="000000"/>
              </a:solidFill>
              <a:effectLst/>
              <a:latin typeface="Minion Pro"/>
              <a:ea typeface="Calibri" panose="020F0502020204030204" pitchFamily="34" charset="0"/>
              <a:cs typeface="Minion Pro"/>
            </a:endParaRPr>
          </a:p>
          <a:p>
            <a:pPr defTabSz="914348">
              <a:lnSpc>
                <a:spcPct val="200000"/>
              </a:lnSpc>
            </a:pPr>
            <a:endParaRPr lang="fr-FR" sz="3400" dirty="0">
              <a:solidFill>
                <a:schemeClr val="bg1"/>
              </a:solidFill>
              <a:highlight>
                <a:srgbClr val="F04E28"/>
              </a:highlight>
            </a:endParaRPr>
          </a:p>
          <a:p>
            <a:pPr marL="0" indent="0" defTabSz="914348">
              <a:buFont typeface="Arial" panose="020B0604020202020204" pitchFamily="34" charset="0"/>
              <a:buNone/>
            </a:pPr>
            <a:endParaRPr lang="fr-FR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43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69F779-4F5C-4500-A496-62FE6BB8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Informations – Points de discussion</a:t>
            </a:r>
          </a:p>
        </p:txBody>
      </p:sp>
    </p:spTree>
    <p:extLst>
      <p:ext uri="{BB962C8B-B14F-4D97-AF65-F5344CB8AC3E}">
        <p14:creationId xmlns:p14="http://schemas.microsoft.com/office/powerpoint/2010/main" val="2696391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AF6CCE1-B599-4210-BA35-8B8E2D713BBC}"/>
              </a:ext>
            </a:extLst>
          </p:cNvPr>
          <p:cNvCxnSpPr>
            <a:cxnSpLocks/>
          </p:cNvCxnSpPr>
          <p:nvPr/>
        </p:nvCxnSpPr>
        <p:spPr>
          <a:xfrm>
            <a:off x="801954" y="1597794"/>
            <a:ext cx="0" cy="4629751"/>
          </a:xfrm>
          <a:prstGeom prst="straightConnector1">
            <a:avLst/>
          </a:prstGeom>
          <a:grpFill/>
          <a:ln w="19050">
            <a:solidFill>
              <a:srgbClr val="000191"/>
            </a:solidFill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CF5FC71C-FD58-4429-81A2-8DB25BB3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18" y="441956"/>
            <a:ext cx="9558717" cy="4441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SAPS : les essentiels !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835B1DF-7D82-4388-912D-26F5B45A683B}"/>
              </a:ext>
            </a:extLst>
          </p:cNvPr>
          <p:cNvSpPr txBox="1"/>
          <p:nvPr/>
        </p:nvSpPr>
        <p:spPr>
          <a:xfrm>
            <a:off x="1093259" y="1449007"/>
            <a:ext cx="59620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191"/>
                </a:solidFill>
              </a:rPr>
              <a:t>Le contexte : </a:t>
            </a:r>
            <a:r>
              <a:rPr lang="fr-FR" sz="1600" dirty="0"/>
              <a:t>Débat citoyen de moins en moins nuancé, qui accorde de moins en moins d’importance à la parole scientifique.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983830D-3EDD-4E3F-8D5F-51B2DEFBD8A9}"/>
              </a:ext>
            </a:extLst>
          </p:cNvPr>
          <p:cNvSpPr txBox="1"/>
          <p:nvPr/>
        </p:nvSpPr>
        <p:spPr>
          <a:xfrm>
            <a:off x="1093258" y="5695711"/>
            <a:ext cx="6606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191"/>
                </a:solidFill>
              </a:rPr>
              <a:t>L’objectif :</a:t>
            </a:r>
            <a:r>
              <a:rPr lang="fr-FR" b="1" dirty="0"/>
              <a:t> </a:t>
            </a:r>
            <a:r>
              <a:rPr lang="fr-FR" sz="1600" dirty="0"/>
              <a:t>rétablir le lien de confiance avec les sciences, redorer </a:t>
            </a:r>
            <a:br>
              <a:rPr lang="fr-FR" sz="1600" dirty="0"/>
            </a:br>
            <a:r>
              <a:rPr lang="fr-FR" sz="1600" dirty="0"/>
              <a:t>la notion de controverse et faciliter le discernement informationnel.</a:t>
            </a:r>
            <a:endParaRPr lang="fr-FR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50CEF0B-F389-45DA-A641-FD0059AA3376}"/>
              </a:ext>
            </a:extLst>
          </p:cNvPr>
          <p:cNvGrpSpPr/>
          <p:nvPr/>
        </p:nvGrpSpPr>
        <p:grpSpPr>
          <a:xfrm>
            <a:off x="591878" y="2589299"/>
            <a:ext cx="10263889" cy="2612451"/>
            <a:chOff x="1520792" y="2267557"/>
            <a:chExt cx="10263889" cy="26124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F57E04-6637-4838-918F-4164CEFEC8F7}"/>
                </a:ext>
              </a:extLst>
            </p:cNvPr>
            <p:cNvSpPr/>
            <p:nvPr/>
          </p:nvSpPr>
          <p:spPr>
            <a:xfrm>
              <a:off x="1520792" y="2267557"/>
              <a:ext cx="10263889" cy="261245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1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2B15EA30-66E6-4389-97C3-4726FE7C0D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1" r="3968"/>
            <a:stretch/>
          </p:blipFill>
          <p:spPr>
            <a:xfrm>
              <a:off x="1646786" y="2501127"/>
              <a:ext cx="3809211" cy="2161381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0AE96D7-2A92-40C1-9589-FF25FEA96CD3}"/>
                </a:ext>
              </a:extLst>
            </p:cNvPr>
            <p:cNvSpPr txBox="1"/>
            <p:nvPr/>
          </p:nvSpPr>
          <p:spPr>
            <a:xfrm>
              <a:off x="5561876" y="2427656"/>
              <a:ext cx="604619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000191"/>
                </a:buClr>
                <a:buFont typeface="Arial" panose="020B0604020202020204" pitchFamily="34" charset="0"/>
                <a:buChar char="•"/>
              </a:pPr>
              <a:r>
                <a:rPr lang="fr-FR" sz="1600" dirty="0"/>
                <a:t>FORGER : </a:t>
              </a:r>
              <a:r>
                <a:rPr lang="fr-FR" sz="1600" b="1" dirty="0">
                  <a:solidFill>
                    <a:srgbClr val="000191"/>
                  </a:solidFill>
                </a:rPr>
                <a:t>un projet stratégique </a:t>
              </a:r>
              <a:r>
                <a:rPr lang="fr-FR" sz="1600" dirty="0"/>
                <a:t>pour Nantes Université qui souhaite réconcilier les publics avec la parole scientifique.</a:t>
              </a:r>
              <a:br>
                <a:rPr lang="fr-FR" sz="1600" dirty="0"/>
              </a:br>
              <a:endParaRPr lang="fr-FR" sz="1600" dirty="0"/>
            </a:p>
            <a:p>
              <a:pPr marL="285750" indent="-285750">
                <a:buClr>
                  <a:srgbClr val="000191"/>
                </a:buClr>
                <a:buFont typeface="Arial" panose="020B0604020202020204" pitchFamily="34" charset="0"/>
                <a:buChar char="•"/>
              </a:pPr>
              <a:r>
                <a:rPr lang="fr-FR" sz="1600" b="1" dirty="0">
                  <a:solidFill>
                    <a:srgbClr val="000191"/>
                  </a:solidFill>
                </a:rPr>
                <a:t>Une équipe </a:t>
              </a:r>
              <a:r>
                <a:rPr lang="fr-FR" sz="1600" dirty="0"/>
                <a:t>présente partout dans l’université (un vice-président, une chaire scientifique, une coordinatrice du projet et une cinquantaine de collègues dans les services universitaires).</a:t>
              </a:r>
              <a:br>
                <a:rPr lang="fr-FR" sz="1600" dirty="0"/>
              </a:br>
              <a:endParaRPr lang="fr-FR" sz="1600" dirty="0"/>
            </a:p>
            <a:p>
              <a:pPr marL="285750" indent="-285750">
                <a:buClr>
                  <a:srgbClr val="000191"/>
                </a:buClr>
                <a:buFont typeface="Arial" panose="020B0604020202020204" pitchFamily="34" charset="0"/>
                <a:buChar char="•"/>
              </a:pPr>
              <a:r>
                <a:rPr lang="fr-FR" sz="1600" b="1" dirty="0">
                  <a:solidFill>
                    <a:srgbClr val="000191"/>
                  </a:solidFill>
                </a:rPr>
                <a:t>Des moyens </a:t>
              </a:r>
              <a:r>
                <a:rPr lang="fr-FR" sz="1600" dirty="0"/>
                <a:t>mis à disposition (pour l’UP : un poste et 10 000€ par an pour développer des projets jusqu’en novembre 2027).</a:t>
              </a:r>
            </a:p>
          </p:txBody>
        </p:sp>
      </p:grpSp>
      <p:pic>
        <p:nvPicPr>
          <p:cNvPr id="10" name="Graphique 9" descr="Informations">
            <a:extLst>
              <a:ext uri="{FF2B5EF4-FFF2-40B4-BE49-F238E27FC236}">
                <a16:creationId xmlns:a16="http://schemas.microsoft.com/office/drawing/2014/main" id="{74E6D035-9B98-40B7-A294-A9372A285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9993743" y="102235"/>
            <a:ext cx="444185" cy="4441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706CBE-0AF8-4121-9BC5-4C39D8ACEA44}"/>
              </a:ext>
            </a:extLst>
          </p:cNvPr>
          <p:cNvSpPr/>
          <p:nvPr/>
        </p:nvSpPr>
        <p:spPr bwMode="auto">
          <a:xfrm>
            <a:off x="9966035" y="0"/>
            <a:ext cx="2225965" cy="748142"/>
          </a:xfrm>
          <a:prstGeom prst="rect">
            <a:avLst/>
          </a:prstGeom>
          <a:solidFill>
            <a:srgbClr val="000191"/>
          </a:solidFill>
          <a:ln>
            <a:noFill/>
          </a:ln>
        </p:spPr>
        <p:txBody>
          <a:bodyPr vert="horz" lIns="91440" tIns="45720" rIns="91440" bIns="45720" rtlCol="0" anchor="ctr" anchorCtr="0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1400" b="1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fr-FR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POUR INFORMATION</a:t>
            </a:r>
            <a:endParaRPr lang="fr-FR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12" name="Graphique 11" descr="Informations">
            <a:extLst>
              <a:ext uri="{FF2B5EF4-FFF2-40B4-BE49-F238E27FC236}">
                <a16:creationId xmlns:a16="http://schemas.microsoft.com/office/drawing/2014/main" id="{32F7A553-11F5-4B7E-B1FA-9F24AFD58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9993743" y="102232"/>
            <a:ext cx="444185" cy="44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97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5FC71C-FD58-4429-81A2-8DB25BB3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18" y="441956"/>
            <a:ext cx="9558717" cy="4441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UPxSAPS</a:t>
            </a: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C788322-43C9-4762-9424-7576AC79E085}"/>
              </a:ext>
            </a:extLst>
          </p:cNvPr>
          <p:cNvSpPr txBox="1"/>
          <p:nvPr/>
        </p:nvSpPr>
        <p:spPr>
          <a:xfrm>
            <a:off x="407318" y="1433927"/>
            <a:ext cx="6575083" cy="2954655"/>
          </a:xfrm>
          <a:prstGeom prst="rect">
            <a:avLst/>
          </a:prstGeom>
          <a:ln w="25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191"/>
                </a:solidFill>
              </a:rPr>
              <a:t>Ce que l’UP peut apporte au projet FORGER</a:t>
            </a:r>
            <a:br>
              <a:rPr lang="fr-FR" sz="1600" b="1" dirty="0"/>
            </a:br>
            <a:endParaRPr lang="fr-FR" sz="1600" b="1" dirty="0"/>
          </a:p>
          <a:p>
            <a:pPr marL="285750" indent="-285750">
              <a:buClr>
                <a:srgbClr val="00019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Son ouverture vers le grand public, notamment grâce à ses 13 antennes.</a:t>
            </a:r>
          </a:p>
          <a:p>
            <a:pPr marL="285750" lvl="0" indent="-285750">
              <a:buClr>
                <a:srgbClr val="00019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Sa capacité à organiser des cours, des conférences et des événements.</a:t>
            </a:r>
          </a:p>
          <a:p>
            <a:pPr marL="285750" indent="-285750">
              <a:buClr>
                <a:srgbClr val="00019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Son réseau de conférenciers et d’intervenants.</a:t>
            </a:r>
          </a:p>
          <a:p>
            <a:endParaRPr lang="fr-FR" b="1" dirty="0">
              <a:solidFill>
                <a:srgbClr val="000191"/>
              </a:solidFill>
            </a:endParaRPr>
          </a:p>
          <a:p>
            <a:endParaRPr lang="fr-FR" b="1" dirty="0">
              <a:solidFill>
                <a:srgbClr val="000191"/>
              </a:solidFill>
            </a:endParaRPr>
          </a:p>
          <a:p>
            <a:r>
              <a:rPr lang="fr-FR" b="1" dirty="0">
                <a:solidFill>
                  <a:srgbClr val="000191"/>
                </a:solidFill>
              </a:rPr>
              <a:t>Comment l’UP va contribuer au projet FORGER</a:t>
            </a:r>
            <a:br>
              <a:rPr lang="fr-FR" sz="1400" b="1" dirty="0"/>
            </a:br>
            <a:endParaRPr lang="fr-FR" sz="1400" b="1" dirty="0"/>
          </a:p>
          <a:p>
            <a:pPr marL="285750" lvl="0" indent="-285750">
              <a:buClr>
                <a:srgbClr val="00019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Développer des formats pour répondre aux sujets d’étude de la chaire.</a:t>
            </a:r>
          </a:p>
          <a:p>
            <a:pPr marL="285750" lvl="0" indent="-285750">
              <a:buClr>
                <a:srgbClr val="00019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Tester des formats pour nourrir les réflexions de la chaire.</a:t>
            </a:r>
          </a:p>
          <a:p>
            <a:pPr marL="285750" indent="-285750">
              <a:buClr>
                <a:srgbClr val="00019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Construire l’offre de cours et conférences en intégrant des sujets qui font débat.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8EAC0A-024A-4D71-933B-B5FDB6059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64400" y="0"/>
            <a:ext cx="48276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B9FDC6-8736-4970-9C2B-99D5A7879BFD}"/>
              </a:ext>
            </a:extLst>
          </p:cNvPr>
          <p:cNvSpPr/>
          <p:nvPr/>
        </p:nvSpPr>
        <p:spPr>
          <a:xfrm>
            <a:off x="407317" y="4741248"/>
            <a:ext cx="6575083" cy="1761423"/>
          </a:xfrm>
          <a:prstGeom prst="rect">
            <a:avLst/>
          </a:prstGeom>
          <a:solidFill>
            <a:srgbClr val="FEF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b="1" dirty="0">
                <a:solidFill>
                  <a:schemeClr val="tx1"/>
                </a:solidFill>
              </a:rPr>
              <a:t>D’ores et déjà au programme 2025-2026, des cours et des conférences </a:t>
            </a:r>
            <a:br>
              <a:rPr lang="fr-FR" sz="1600" b="1" dirty="0">
                <a:solidFill>
                  <a:schemeClr val="tx1"/>
                </a:solidFill>
              </a:rPr>
            </a:br>
            <a:r>
              <a:rPr lang="fr-FR" sz="1600" b="1" dirty="0">
                <a:solidFill>
                  <a:schemeClr val="tx1"/>
                </a:solidFill>
              </a:rPr>
              <a:t>pour réacculturer notre public avec le débat et les outils du débat :</a:t>
            </a:r>
          </a:p>
          <a:p>
            <a:endParaRPr lang="fr-FR" sz="1200" b="1" dirty="0">
              <a:solidFill>
                <a:srgbClr val="000191"/>
              </a:solidFill>
            </a:endParaRPr>
          </a:p>
          <a:p>
            <a:r>
              <a:rPr lang="fr-FR" sz="1200" u="sng" dirty="0">
                <a:solidFill>
                  <a:schemeClr val="tx1"/>
                </a:solidFill>
              </a:rPr>
              <a:t>Conférences</a:t>
            </a:r>
            <a:r>
              <a:rPr lang="fr-FR" sz="1200" dirty="0">
                <a:solidFill>
                  <a:schemeClr val="tx1"/>
                </a:solidFill>
              </a:rPr>
              <a:t>: Télévision et éducation, Observatoires des médias…</a:t>
            </a:r>
            <a:br>
              <a:rPr lang="fr-FR" sz="1200" dirty="0">
                <a:solidFill>
                  <a:schemeClr val="tx1"/>
                </a:solidFill>
              </a:rPr>
            </a:br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u="sng" dirty="0">
                <a:solidFill>
                  <a:schemeClr val="tx1"/>
                </a:solidFill>
              </a:rPr>
              <a:t>Cours </a:t>
            </a:r>
            <a:r>
              <a:rPr lang="fr-FR" sz="1200" dirty="0">
                <a:solidFill>
                  <a:schemeClr val="tx1"/>
                </a:solidFill>
              </a:rPr>
              <a:t>: Les mensonges de la culture pub, Image et </a:t>
            </a:r>
            <a:r>
              <a:rPr lang="fr-FR" sz="1200" dirty="0" err="1">
                <a:solidFill>
                  <a:schemeClr val="tx1"/>
                </a:solidFill>
              </a:rPr>
              <a:t>hypertrucage</a:t>
            </a:r>
            <a:r>
              <a:rPr lang="fr-FR" sz="1200" dirty="0">
                <a:solidFill>
                  <a:schemeClr val="tx1"/>
                </a:solidFill>
              </a:rPr>
              <a:t> à l'heure de l'IA, Rhétoriques et propagandes, Argumentation et manipulations verbales contemporaines, Les coulisses de l’info, Fake news, Questions socialement vives : comment naviguer dans la complexité du monde…</a:t>
            </a:r>
          </a:p>
        </p:txBody>
      </p:sp>
      <p:pic>
        <p:nvPicPr>
          <p:cNvPr id="8" name="Graphique 7" descr="Informations">
            <a:extLst>
              <a:ext uri="{FF2B5EF4-FFF2-40B4-BE49-F238E27FC236}">
                <a16:creationId xmlns:a16="http://schemas.microsoft.com/office/drawing/2014/main" id="{46C41E7A-E24A-44A0-804E-D434DEF34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9993743" y="102235"/>
            <a:ext cx="444185" cy="4441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6B7ED1-C5B7-40EC-9BDD-0B034BDB366B}"/>
              </a:ext>
            </a:extLst>
          </p:cNvPr>
          <p:cNvSpPr/>
          <p:nvPr/>
        </p:nvSpPr>
        <p:spPr bwMode="auto">
          <a:xfrm>
            <a:off x="9966035" y="0"/>
            <a:ext cx="2225965" cy="748142"/>
          </a:xfrm>
          <a:prstGeom prst="rect">
            <a:avLst/>
          </a:prstGeom>
          <a:solidFill>
            <a:srgbClr val="000191"/>
          </a:solidFill>
          <a:ln>
            <a:noFill/>
          </a:ln>
        </p:spPr>
        <p:txBody>
          <a:bodyPr vert="horz" lIns="91440" tIns="45720" rIns="91440" bIns="45720" rtlCol="0" anchor="ctr" anchorCtr="0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1400" b="1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fr-FR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POUR INFORMATION</a:t>
            </a:r>
            <a:endParaRPr lang="fr-FR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10" name="Graphique 9" descr="Informations">
            <a:extLst>
              <a:ext uri="{FF2B5EF4-FFF2-40B4-BE49-F238E27FC236}">
                <a16:creationId xmlns:a16="http://schemas.microsoft.com/office/drawing/2014/main" id="{CD9F3D68-73CE-4485-B534-59779129B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9993743" y="102232"/>
            <a:ext cx="444185" cy="44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17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5FC71C-FD58-4429-81A2-8DB25BB3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18" y="441956"/>
            <a:ext cx="9558717" cy="4441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Les premiers projets identifiés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8BD6D20A-F76B-4392-A945-7670B9C76A21}"/>
              </a:ext>
            </a:extLst>
          </p:cNvPr>
          <p:cNvGrpSpPr/>
          <p:nvPr/>
        </p:nvGrpSpPr>
        <p:grpSpPr>
          <a:xfrm>
            <a:off x="284866" y="1612881"/>
            <a:ext cx="4216551" cy="4524315"/>
            <a:chOff x="6939129" y="1978762"/>
            <a:chExt cx="4216551" cy="4524315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1306D919-3C58-4FC7-8E59-874C257DDFD7}"/>
                </a:ext>
              </a:extLst>
            </p:cNvPr>
            <p:cNvSpPr txBox="1"/>
            <p:nvPr/>
          </p:nvSpPr>
          <p:spPr>
            <a:xfrm>
              <a:off x="6939129" y="2180894"/>
              <a:ext cx="4216551" cy="4154984"/>
            </a:xfrm>
            <a:prstGeom prst="rect">
              <a:avLst/>
            </a:prstGeom>
            <a:ln w="254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r>
                <a:rPr lang="fr-FR" b="1" dirty="0"/>
                <a:t>Les conditions d’un projet </a:t>
              </a:r>
              <a:r>
                <a:rPr lang="fr-FR" b="1" dirty="0" err="1"/>
                <a:t>UPxSAPS</a:t>
              </a:r>
              <a:r>
                <a:rPr lang="fr-FR" b="1" dirty="0"/>
                <a:t> </a:t>
              </a:r>
              <a:br>
                <a:rPr lang="fr-FR" b="1" dirty="0"/>
              </a:br>
              <a:r>
                <a:rPr lang="fr-FR" b="1" dirty="0"/>
                <a:t>utile et efficace</a:t>
              </a:r>
            </a:p>
            <a:p>
              <a:endParaRPr lang="fr-FR" sz="2000" b="1" dirty="0"/>
            </a:p>
            <a:p>
              <a:pPr lvl="2"/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Mettre en présence plusieurs points de vue, dont une parole scientifique.</a:t>
              </a:r>
            </a:p>
            <a:p>
              <a:pPr lvl="2"/>
              <a:endParaRPr lang="fr-FR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lvl="2"/>
              <a:r>
                <a:rPr lang="fr-FR" sz="1600" dirty="0">
                  <a:solidFill>
                    <a:prstClr val="black"/>
                  </a:solidFill>
                  <a:latin typeface="Calibri" panose="020F0502020204030204"/>
                </a:rPr>
                <a:t>Ouvrir l’accès à la parole scientifique à un ou des nouveaux publics.</a:t>
              </a:r>
            </a:p>
            <a:p>
              <a:pPr lvl="2"/>
              <a:endParaRPr lang="fr-FR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lvl="2"/>
              <a:r>
                <a:rPr lang="fr-FR" sz="1600" dirty="0">
                  <a:solidFill>
                    <a:prstClr val="black"/>
                  </a:solidFill>
                  <a:latin typeface="Calibri" panose="020F0502020204030204"/>
                </a:rPr>
                <a:t>Aborder une thématique relevant d’une question socialement vive ou d’une controverse.</a:t>
              </a:r>
            </a:p>
            <a:p>
              <a:pPr lvl="2"/>
              <a:endParaRPr lang="fr-FR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endParaRPr lang="fr-FR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r>
                <a:rPr lang="fr-FR" sz="1600" dirty="0">
                  <a:solidFill>
                    <a:prstClr val="black"/>
                  </a:solidFill>
                  <a:latin typeface="Calibri" panose="020F0502020204030204"/>
                </a:rPr>
                <a:t>Avec pour mot d’ordre : </a:t>
              </a:r>
              <a:r>
                <a:rPr lang="fr-FR" sz="1600" b="1" dirty="0">
                  <a:solidFill>
                    <a:prstClr val="black"/>
                  </a:solidFill>
                  <a:latin typeface="Calibri" panose="020F0502020204030204"/>
                </a:rPr>
                <a:t>une acculturation progressive et en douceur</a:t>
              </a:r>
              <a:r>
                <a:rPr lang="fr-FR" sz="1600" dirty="0">
                  <a:solidFill>
                    <a:prstClr val="black"/>
                  </a:solidFill>
                  <a:latin typeface="Calibri" panose="020F0502020204030204"/>
                </a:rPr>
                <a:t> pour nos publics !</a:t>
              </a:r>
              <a:endParaRPr lang="fr-FR" sz="1600" dirty="0"/>
            </a:p>
          </p:txBody>
        </p: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00BCFF74-0098-4D02-AB79-E55FD51C8BCC}"/>
                </a:ext>
              </a:extLst>
            </p:cNvPr>
            <p:cNvGrpSpPr/>
            <p:nvPr/>
          </p:nvGrpSpPr>
          <p:grpSpPr>
            <a:xfrm>
              <a:off x="7189383" y="3086118"/>
              <a:ext cx="558327" cy="552235"/>
              <a:chOff x="3696101" y="5338429"/>
              <a:chExt cx="955313" cy="944890"/>
            </a:xfrm>
          </p:grpSpPr>
          <p:sp>
            <p:nvSpPr>
              <p:cNvPr id="25" name="Rectangle : coins arrondis 24">
                <a:extLst>
                  <a:ext uri="{FF2B5EF4-FFF2-40B4-BE49-F238E27FC236}">
                    <a16:creationId xmlns:a16="http://schemas.microsoft.com/office/drawing/2014/main" id="{28BA994A-682C-4037-B633-B2AC63A89359}"/>
                  </a:ext>
                </a:extLst>
              </p:cNvPr>
              <p:cNvSpPr/>
              <p:nvPr/>
            </p:nvSpPr>
            <p:spPr>
              <a:xfrm>
                <a:off x="3696101" y="5338429"/>
                <a:ext cx="944884" cy="944884"/>
              </a:xfrm>
              <a:prstGeom prst="roundRect">
                <a:avLst/>
              </a:prstGeom>
              <a:solidFill>
                <a:srgbClr val="2834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6" name="Graphique 3" descr="Chat avec un remplissage uni">
                <a:extLst>
                  <a:ext uri="{FF2B5EF4-FFF2-40B4-BE49-F238E27FC236}">
                    <a16:creationId xmlns:a16="http://schemas.microsoft.com/office/drawing/2014/main" id="{49D6CD3B-17E6-4C3D-9297-F69F91801BC0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706530" y="5338434"/>
                <a:ext cx="944884" cy="944885"/>
              </a:xfrm>
              <a:prstGeom prst="rect">
                <a:avLst/>
              </a:prstGeom>
            </p:spPr>
          </p:pic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36E8BA46-F526-4DC2-8BD1-4D2FA90340BF}"/>
                </a:ext>
              </a:extLst>
            </p:cNvPr>
            <p:cNvGrpSpPr/>
            <p:nvPr/>
          </p:nvGrpSpPr>
          <p:grpSpPr>
            <a:xfrm>
              <a:off x="7216918" y="3840451"/>
              <a:ext cx="552232" cy="552232"/>
              <a:chOff x="4745622" y="5338429"/>
              <a:chExt cx="944884" cy="944884"/>
            </a:xfrm>
          </p:grpSpPr>
          <p:sp>
            <p:nvSpPr>
              <p:cNvPr id="28" name="Rectangle : coins arrondis 27">
                <a:extLst>
                  <a:ext uri="{FF2B5EF4-FFF2-40B4-BE49-F238E27FC236}">
                    <a16:creationId xmlns:a16="http://schemas.microsoft.com/office/drawing/2014/main" id="{5C4A4917-93DC-435C-AED5-E2123823C204}"/>
                  </a:ext>
                </a:extLst>
              </p:cNvPr>
              <p:cNvSpPr/>
              <p:nvPr/>
            </p:nvSpPr>
            <p:spPr>
              <a:xfrm>
                <a:off x="4745622" y="5338429"/>
                <a:ext cx="944884" cy="944884"/>
              </a:xfrm>
              <a:prstGeom prst="roundRect">
                <a:avLst/>
              </a:prstGeom>
              <a:solidFill>
                <a:srgbClr val="FF3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9" name="Graphique 5" descr="Réseaux sociaux avec un remplissage uni">
                <a:extLst>
                  <a:ext uri="{FF2B5EF4-FFF2-40B4-BE49-F238E27FC236}">
                    <a16:creationId xmlns:a16="http://schemas.microsoft.com/office/drawing/2014/main" id="{D2FDE6DC-2523-428C-9FAF-77566E9A51C5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794444" y="5367652"/>
                <a:ext cx="886437" cy="886437"/>
              </a:xfrm>
              <a:prstGeom prst="rect">
                <a:avLst/>
              </a:prstGeom>
            </p:spPr>
          </p:pic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2D6B9B50-B726-4E84-A8C3-FBD4989D5BD7}"/>
                </a:ext>
              </a:extLst>
            </p:cNvPr>
            <p:cNvGrpSpPr/>
            <p:nvPr/>
          </p:nvGrpSpPr>
          <p:grpSpPr>
            <a:xfrm>
              <a:off x="7245452" y="4582076"/>
              <a:ext cx="552232" cy="552232"/>
              <a:chOff x="5784714" y="5338429"/>
              <a:chExt cx="944884" cy="944884"/>
            </a:xfrm>
          </p:grpSpPr>
          <p:sp>
            <p:nvSpPr>
              <p:cNvPr id="31" name="Rectangle : coins arrondis 30">
                <a:extLst>
                  <a:ext uri="{FF2B5EF4-FFF2-40B4-BE49-F238E27FC236}">
                    <a16:creationId xmlns:a16="http://schemas.microsoft.com/office/drawing/2014/main" id="{D1FC45FE-D861-47E5-992E-F3D9F138D139}"/>
                  </a:ext>
                </a:extLst>
              </p:cNvPr>
              <p:cNvSpPr/>
              <p:nvPr/>
            </p:nvSpPr>
            <p:spPr>
              <a:xfrm>
                <a:off x="5784714" y="5338429"/>
                <a:ext cx="944884" cy="944884"/>
              </a:xfrm>
              <a:prstGeom prst="roundRect">
                <a:avLst/>
              </a:prstGeom>
              <a:solidFill>
                <a:srgbClr val="F6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32" name="Graphique 6" descr="Aide avec un remplissage uni">
                <a:extLst>
                  <a:ext uri="{FF2B5EF4-FFF2-40B4-BE49-F238E27FC236}">
                    <a16:creationId xmlns:a16="http://schemas.microsoft.com/office/drawing/2014/main" id="{8C5B913F-D221-441B-80A2-C2B1E7F50E64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838290" y="5392004"/>
                <a:ext cx="837732" cy="837732"/>
              </a:xfrm>
              <a:prstGeom prst="rect">
                <a:avLst/>
              </a:prstGeom>
            </p:spPr>
          </p:pic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A3627B2-2036-4F48-9307-2FD2C4D2A3ED}"/>
                </a:ext>
              </a:extLst>
            </p:cNvPr>
            <p:cNvSpPr/>
            <p:nvPr/>
          </p:nvSpPr>
          <p:spPr>
            <a:xfrm>
              <a:off x="6939129" y="1978762"/>
              <a:ext cx="4146234" cy="4524315"/>
            </a:xfrm>
            <a:prstGeom prst="rect">
              <a:avLst/>
            </a:prstGeom>
            <a:noFill/>
            <a:ln w="19050">
              <a:solidFill>
                <a:srgbClr val="0001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14BA4C71-215A-45E1-B14D-7CFAF43AAAF9}"/>
              </a:ext>
            </a:extLst>
          </p:cNvPr>
          <p:cNvSpPr txBox="1"/>
          <p:nvPr/>
        </p:nvSpPr>
        <p:spPr>
          <a:xfrm>
            <a:off x="4578417" y="1545506"/>
            <a:ext cx="7597539" cy="4739759"/>
          </a:xfrm>
          <a:prstGeom prst="rect">
            <a:avLst/>
          </a:prstGeom>
          <a:ln w="25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/>
          <a:p>
            <a:pPr lvl="0">
              <a:buClr>
                <a:srgbClr val="000191"/>
              </a:buClr>
            </a:pPr>
            <a:r>
              <a:rPr lang="fr-FR" sz="1600" b="1" dirty="0">
                <a:solidFill>
                  <a:srgbClr val="000191"/>
                </a:solidFill>
              </a:rPr>
              <a:t>Des « conférences enrichies » à Nantes et dans les antennes</a:t>
            </a:r>
          </a:p>
          <a:p>
            <a:pPr marL="285750" lvl="0" indent="-285750">
              <a:buClr>
                <a:srgbClr val="00019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Une table ronde avec des médias et des lycéens à Pontchâteau.</a:t>
            </a:r>
          </a:p>
          <a:p>
            <a:pPr marL="285750" lvl="0" indent="-285750">
              <a:buClr>
                <a:srgbClr val="00019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Une conférence sur l’IA avec des scolaires à Machecoul.</a:t>
            </a:r>
          </a:p>
          <a:p>
            <a:pPr marL="285750" indent="-285750">
              <a:buClr>
                <a:srgbClr val="00019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Une conférence et une table ronde autour du tourisme à Saint-Jean-de-Monts.</a:t>
            </a:r>
          </a:p>
          <a:p>
            <a:pPr marL="285750" indent="-285750">
              <a:buClr>
                <a:srgbClr val="000191"/>
              </a:buClr>
              <a:buFont typeface="Arial" panose="020B0604020202020204" pitchFamily="34" charset="0"/>
              <a:buChar char="•"/>
            </a:pPr>
            <a:endParaRPr lang="fr-FR" sz="1600" dirty="0"/>
          </a:p>
          <a:p>
            <a:pPr>
              <a:buClr>
                <a:srgbClr val="000191"/>
              </a:buClr>
            </a:pPr>
            <a:r>
              <a:rPr lang="fr-FR" sz="1600" b="1" dirty="0">
                <a:solidFill>
                  <a:srgbClr val="000191"/>
                </a:solidFill>
              </a:rPr>
              <a:t>Un cycle de rencontres inédit : « Le passage des sciences : quand le doute fait avancer »</a:t>
            </a:r>
          </a:p>
          <a:p>
            <a:pPr marL="285750" indent="-285750">
              <a:buClr>
                <a:srgbClr val="00019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À l’invitation de la chaire FORGER, 5 conférences en soirée ouvertes au public de l’UP et aux acteurs de la CST sur le territoire.</a:t>
            </a:r>
          </a:p>
          <a:p>
            <a:pPr marL="285750" indent="-285750">
              <a:buClr>
                <a:srgbClr val="000191"/>
              </a:buClr>
              <a:buFont typeface="Arial" panose="020B0604020202020204" pitchFamily="34" charset="0"/>
              <a:buChar char="•"/>
            </a:pPr>
            <a:endParaRPr lang="fr-FR" sz="1600" dirty="0"/>
          </a:p>
          <a:p>
            <a:pPr>
              <a:buClr>
                <a:srgbClr val="000191"/>
              </a:buClr>
            </a:pPr>
            <a:r>
              <a:rPr lang="fr-FR" sz="1600" b="1" dirty="0">
                <a:solidFill>
                  <a:srgbClr val="000191"/>
                </a:solidFill>
              </a:rPr>
              <a:t>Une nouvelle offre de services auprès des mairies</a:t>
            </a:r>
          </a:p>
          <a:p>
            <a:pPr marL="285750" indent="-285750">
              <a:buClr>
                <a:srgbClr val="00019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Identifier des intervenants scientifiques pour des débats citoyens éclairés et nuancés.</a:t>
            </a:r>
          </a:p>
          <a:p>
            <a:pPr marL="285750" indent="-285750">
              <a:buClr>
                <a:srgbClr val="00019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Un format d’éducation aux médias pour les scolaires.</a:t>
            </a:r>
          </a:p>
          <a:p>
            <a:pPr marL="285750" indent="-285750">
              <a:buClr>
                <a:srgbClr val="000191"/>
              </a:buClr>
              <a:buFont typeface="Arial" panose="020B0604020202020204" pitchFamily="34" charset="0"/>
              <a:buChar char="•"/>
            </a:pPr>
            <a:endParaRPr lang="fr-FR" sz="1600" dirty="0"/>
          </a:p>
          <a:p>
            <a:pPr>
              <a:buClr>
                <a:srgbClr val="000191"/>
              </a:buClr>
            </a:pPr>
            <a:r>
              <a:rPr lang="fr-FR" sz="1600" b="1" dirty="0">
                <a:solidFill>
                  <a:srgbClr val="000191"/>
                </a:solidFill>
              </a:rPr>
              <a:t>Des formats qui favorisent les rencontres intergénérationnelles</a:t>
            </a:r>
          </a:p>
          <a:p>
            <a:pPr marL="285750" indent="-285750">
              <a:buClr>
                <a:srgbClr val="00019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Prototypage d’un format gamifié pour comprendre les enjeux de la démarche scientifique.</a:t>
            </a:r>
          </a:p>
          <a:p>
            <a:pPr marL="285750" indent="-285750">
              <a:buClr>
                <a:srgbClr val="00019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Retour sur l’expérience d’un cours organisé à l’UP avec des seniors et des étudiants M1.</a:t>
            </a:r>
          </a:p>
          <a:p>
            <a:pPr marL="285750" indent="-285750">
              <a:buClr>
                <a:srgbClr val="000191"/>
              </a:buClr>
              <a:buFont typeface="Arial" panose="020B0604020202020204" pitchFamily="34" charset="0"/>
              <a:buChar char="•"/>
            </a:pPr>
            <a:endParaRPr lang="fr-FR" sz="1600" dirty="0"/>
          </a:p>
          <a:p>
            <a:pPr>
              <a:buClr>
                <a:srgbClr val="000191"/>
              </a:buClr>
            </a:pPr>
            <a:r>
              <a:rPr lang="fr-FR" sz="1600" b="1" dirty="0">
                <a:solidFill>
                  <a:srgbClr val="000191"/>
                </a:solidFill>
              </a:rPr>
              <a:t>Des formats mêlant arts et sciences</a:t>
            </a:r>
          </a:p>
          <a:p>
            <a:pPr marL="285750" indent="-285750">
              <a:buClr>
                <a:srgbClr val="00019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Mise en art de réflexions d’étudiants de l’UP et exposition dans un lieu insolite.</a:t>
            </a:r>
          </a:p>
          <a:p>
            <a:pPr marL="285750" indent="-285750">
              <a:buClr>
                <a:srgbClr val="00019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« Conversations partagées » autour de la notion de doute.</a:t>
            </a:r>
          </a:p>
        </p:txBody>
      </p:sp>
      <p:pic>
        <p:nvPicPr>
          <p:cNvPr id="16" name="Graphique 15" descr="Informations">
            <a:extLst>
              <a:ext uri="{FF2B5EF4-FFF2-40B4-BE49-F238E27FC236}">
                <a16:creationId xmlns:a16="http://schemas.microsoft.com/office/drawing/2014/main" id="{312EE452-23FC-4370-A551-0087CEEBA6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>
            <a:off x="9993743" y="102235"/>
            <a:ext cx="444185" cy="44418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75C3838-D6FB-4A3F-B446-3F3BC2C1E274}"/>
              </a:ext>
            </a:extLst>
          </p:cNvPr>
          <p:cNvSpPr/>
          <p:nvPr/>
        </p:nvSpPr>
        <p:spPr bwMode="auto">
          <a:xfrm>
            <a:off x="9966035" y="0"/>
            <a:ext cx="2225965" cy="748142"/>
          </a:xfrm>
          <a:prstGeom prst="rect">
            <a:avLst/>
          </a:prstGeom>
          <a:solidFill>
            <a:srgbClr val="000191"/>
          </a:solidFill>
          <a:ln>
            <a:noFill/>
          </a:ln>
        </p:spPr>
        <p:txBody>
          <a:bodyPr vert="horz" lIns="91440" tIns="45720" rIns="91440" bIns="45720" rtlCol="0" anchor="ctr" anchorCtr="0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1400" b="1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fr-FR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POUR INFORMATION</a:t>
            </a:r>
            <a:endParaRPr lang="fr-FR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19" name="Graphique 18" descr="Informations">
            <a:extLst>
              <a:ext uri="{FF2B5EF4-FFF2-40B4-BE49-F238E27FC236}">
                <a16:creationId xmlns:a16="http://schemas.microsoft.com/office/drawing/2014/main" id="{AD9A7C5C-0FEF-4AE5-AFA4-08CCFDF18A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>
            <a:off x="9993743" y="102232"/>
            <a:ext cx="444185" cy="44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74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AC65AC-24A1-4C0A-BE7F-F75D22C49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50 ans, le projet avance 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A57B5C-7448-45FE-9919-C886728B5879}"/>
              </a:ext>
            </a:extLst>
          </p:cNvPr>
          <p:cNvSpPr/>
          <p:nvPr/>
        </p:nvSpPr>
        <p:spPr>
          <a:xfrm>
            <a:off x="423982" y="2194477"/>
            <a:ext cx="446948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>
                <a:solidFill>
                  <a:schemeClr val="bg1"/>
                </a:solidFill>
                <a:highlight>
                  <a:srgbClr val="F15F3D"/>
                </a:highlight>
                <a:latin typeface="Source Sans Pro" panose="020B0503030403020204" pitchFamily="34" charset="0"/>
              </a:rPr>
              <a:t>Rayonner, faire connaitre l’UP et ses antennes sur le territoire</a:t>
            </a:r>
          </a:p>
          <a:p>
            <a:pPr lvl="0"/>
            <a:endParaRPr lang="fr-FR" sz="2000" dirty="0">
              <a:solidFill>
                <a:schemeClr val="bg1"/>
              </a:solidFill>
              <a:highlight>
                <a:srgbClr val="F15F3D"/>
              </a:highlight>
              <a:latin typeface="Source Sans Pro" panose="020B0503030403020204" pitchFamily="34" charset="0"/>
            </a:endParaRPr>
          </a:p>
          <a:p>
            <a:r>
              <a:rPr lang="fr-FR" sz="2000" dirty="0">
                <a:solidFill>
                  <a:schemeClr val="bg1"/>
                </a:solidFill>
                <a:highlight>
                  <a:srgbClr val="F15F3D"/>
                </a:highlight>
                <a:latin typeface="Source Sans Pro" panose="020B0503030403020204" pitchFamily="34" charset="0"/>
              </a:rPr>
              <a:t>Regarder ce qui a été accompli tout en se projetant vers l’avenir</a:t>
            </a:r>
          </a:p>
          <a:p>
            <a:pPr lvl="0"/>
            <a:endParaRPr lang="fr-FR" sz="2000" dirty="0">
              <a:solidFill>
                <a:schemeClr val="bg1"/>
              </a:solidFill>
              <a:highlight>
                <a:srgbClr val="F15F3D"/>
              </a:highlight>
              <a:latin typeface="Source Sans Pro" panose="020B0503030403020204" pitchFamily="34" charset="0"/>
            </a:endParaRPr>
          </a:p>
          <a:p>
            <a:pPr lvl="0"/>
            <a:r>
              <a:rPr lang="fr-FR" sz="2000" dirty="0">
                <a:solidFill>
                  <a:schemeClr val="bg1"/>
                </a:solidFill>
                <a:highlight>
                  <a:srgbClr val="F15F3D"/>
                </a:highlight>
                <a:latin typeface="Source Sans Pro" panose="020B0503030403020204" pitchFamily="34" charset="0"/>
              </a:rPr>
              <a:t>Faire un pas de côté en expérimentant de nouveaux formats, de nouveaux publics</a:t>
            </a:r>
          </a:p>
          <a:p>
            <a:endParaRPr lang="fr-FR" sz="2000" dirty="0">
              <a:latin typeface="Source Sans Pro" panose="020B05030304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5B0F61-2729-4E4C-B689-674373AC65C9}"/>
              </a:ext>
            </a:extLst>
          </p:cNvPr>
          <p:cNvSpPr/>
          <p:nvPr/>
        </p:nvSpPr>
        <p:spPr>
          <a:xfrm>
            <a:off x="7530444" y="4868315"/>
            <a:ext cx="3787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Les 50 ans de l’UP, un événement sous le signe de l’OUVERTURE !</a:t>
            </a:r>
            <a:endParaRPr lang="fr-FR" dirty="0">
              <a:latin typeface="Source Sans Pro" panose="020B05030304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C96D89-E730-497E-B6A7-49C52FBFBC75}"/>
              </a:ext>
            </a:extLst>
          </p:cNvPr>
          <p:cNvSpPr/>
          <p:nvPr/>
        </p:nvSpPr>
        <p:spPr>
          <a:xfrm>
            <a:off x="7490500" y="2284112"/>
            <a:ext cx="38670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De 1975 à 2075 – Regarder les 50 dernières années pour envisager les transformations du monde dans les prochaines décennies </a:t>
            </a:r>
            <a:r>
              <a:rPr lang="fr-FR" dirty="0">
                <a:latin typeface="Source Sans Pro" panose="020B0503030403020204" pitchFamily="34" charset="0"/>
                <a:ea typeface="Times New Roman" panose="02020603050405020304" pitchFamily="18" charset="0"/>
              </a:rPr>
              <a:t>(art, climat, social, numérique, santé, industrie, géopolitique….) </a:t>
            </a:r>
            <a:endParaRPr lang="fr-FR" dirty="0">
              <a:latin typeface="Source Sans Pro" panose="020B05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D61D5-B5E0-463F-936D-8E05A33C78DE}"/>
              </a:ext>
            </a:extLst>
          </p:cNvPr>
          <p:cNvSpPr/>
          <p:nvPr/>
        </p:nvSpPr>
        <p:spPr bwMode="auto">
          <a:xfrm>
            <a:off x="7419388" y="1780931"/>
            <a:ext cx="4108536" cy="4140612"/>
          </a:xfrm>
          <a:prstGeom prst="rect">
            <a:avLst/>
          </a:prstGeom>
          <a:noFill/>
          <a:ln w="19050">
            <a:solidFill>
              <a:srgbClr val="000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A8A683F-2D81-4C85-BDF0-EE2A4D2C9198}"/>
              </a:ext>
            </a:extLst>
          </p:cNvPr>
          <p:cNvSpPr txBox="1"/>
          <p:nvPr/>
        </p:nvSpPr>
        <p:spPr>
          <a:xfrm>
            <a:off x="7419388" y="1832467"/>
            <a:ext cx="4108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191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Un fil rouge thématique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D8A0D69-72E0-40BA-949E-6D10635789EC}"/>
              </a:ext>
            </a:extLst>
          </p:cNvPr>
          <p:cNvSpPr txBox="1"/>
          <p:nvPr/>
        </p:nvSpPr>
        <p:spPr>
          <a:xfrm>
            <a:off x="7419388" y="4268710"/>
            <a:ext cx="4108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191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Une intention générale</a:t>
            </a:r>
          </a:p>
        </p:txBody>
      </p:sp>
      <p:pic>
        <p:nvPicPr>
          <p:cNvPr id="15" name="Graphique 14" descr="Informations">
            <a:extLst>
              <a:ext uri="{FF2B5EF4-FFF2-40B4-BE49-F238E27FC236}">
                <a16:creationId xmlns:a16="http://schemas.microsoft.com/office/drawing/2014/main" id="{299E4077-CE3D-4841-9ACA-1B3EFD1C5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93743" y="102235"/>
            <a:ext cx="444185" cy="44418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0B53A0-9C79-4750-8728-62E710F5C866}"/>
              </a:ext>
            </a:extLst>
          </p:cNvPr>
          <p:cNvSpPr/>
          <p:nvPr/>
        </p:nvSpPr>
        <p:spPr bwMode="auto">
          <a:xfrm>
            <a:off x="9966035" y="0"/>
            <a:ext cx="2225965" cy="748142"/>
          </a:xfrm>
          <a:prstGeom prst="rect">
            <a:avLst/>
          </a:prstGeom>
          <a:solidFill>
            <a:srgbClr val="000191"/>
          </a:solidFill>
          <a:ln>
            <a:noFill/>
          </a:ln>
        </p:spPr>
        <p:txBody>
          <a:bodyPr vert="horz" lIns="91440" tIns="45720" rIns="91440" bIns="45720" rtlCol="0" anchor="ctr" anchorCtr="0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1400" b="1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fr-FR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POUR INFORMATION</a:t>
            </a:r>
            <a:endParaRPr lang="fr-FR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17" name="Graphique 16" descr="Informations">
            <a:extLst>
              <a:ext uri="{FF2B5EF4-FFF2-40B4-BE49-F238E27FC236}">
                <a16:creationId xmlns:a16="http://schemas.microsoft.com/office/drawing/2014/main" id="{64BAADEE-FB8B-4836-A03E-D9576CC28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93743" y="102232"/>
            <a:ext cx="444185" cy="44418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6FCB79E-A328-4CBD-BAD9-17AE01C14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40" y="1684361"/>
            <a:ext cx="1798320" cy="17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7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7EB6757-76C4-40F1-881E-9A555BADA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Ordre du jour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C3EE4CC-1537-4CCE-BD9D-189BD862E3AE}"/>
              </a:ext>
            </a:extLst>
          </p:cNvPr>
          <p:cNvSpPr txBox="1"/>
          <p:nvPr/>
        </p:nvSpPr>
        <p:spPr>
          <a:xfrm>
            <a:off x="643238" y="1433655"/>
            <a:ext cx="8115751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Retour sur l’année 24-25</a:t>
            </a:r>
          </a:p>
          <a:p>
            <a:endParaRPr lang="fr-FR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fr-F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Les perspectives 25-26</a:t>
            </a:r>
          </a:p>
          <a:p>
            <a:endParaRPr lang="fr-FR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fr-F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Informations – points de discussion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647700" algn="l"/>
                <a:tab pos="800100" algn="l"/>
              </a:tabLst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Projets dans le cadre du label SAPS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647700" algn="l"/>
                <a:tab pos="800100" algn="l"/>
              </a:tabLst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Projet des 50 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fr-F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 temps des élus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647700" algn="l"/>
                <a:tab pos="800100" algn="l"/>
              </a:tabLst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Demande d’éclaircissement sur le désistement d’une intervenante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647700" algn="l"/>
                <a:tab pos="800100" algn="l"/>
              </a:tabLst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Demande de compte-rendu des actions des commissions</a:t>
            </a:r>
            <a:endParaRPr lang="fr-FR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fr-FR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52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AC65AC-24A1-4C0A-BE7F-F75D22C49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Une année sous le signe des 50 ans de l’UP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DD4EA-639F-4311-833E-4C0BB5A59C25}"/>
              </a:ext>
            </a:extLst>
          </p:cNvPr>
          <p:cNvSpPr/>
          <p:nvPr/>
        </p:nvSpPr>
        <p:spPr>
          <a:xfrm>
            <a:off x="2251578" y="1476122"/>
            <a:ext cx="2361019" cy="324000"/>
          </a:xfrm>
          <a:prstGeom prst="rect">
            <a:avLst/>
          </a:prstGeom>
          <a:noFill/>
          <a:ln w="25400">
            <a:solidFill>
              <a:srgbClr val="F15F3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Source Sans Pro" panose="020B0503030403020204" pitchFamily="34" charset="0"/>
              </a:rPr>
              <a:t>Des cours labellisés 50 ans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92ECD6-F053-41CA-9E97-2C6ADC81401A}"/>
              </a:ext>
            </a:extLst>
          </p:cNvPr>
          <p:cNvSpPr/>
          <p:nvPr/>
        </p:nvSpPr>
        <p:spPr>
          <a:xfrm>
            <a:off x="1261559" y="2254679"/>
            <a:ext cx="2276908" cy="523220"/>
          </a:xfrm>
          <a:prstGeom prst="rect">
            <a:avLst/>
          </a:prstGeom>
          <a:noFill/>
          <a:ln w="25400">
            <a:solidFill>
              <a:srgbClr val="F15F3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Source Sans Pro" panose="020B0503030403020204" pitchFamily="34" charset="0"/>
              </a:rPr>
              <a:t>Des conférences labellisées 50 ans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5E3012-C0A6-4DED-9983-A56C9D511536}"/>
              </a:ext>
            </a:extLst>
          </p:cNvPr>
          <p:cNvSpPr/>
          <p:nvPr/>
        </p:nvSpPr>
        <p:spPr>
          <a:xfrm>
            <a:off x="2293633" y="4417232"/>
            <a:ext cx="2276908" cy="738664"/>
          </a:xfrm>
          <a:prstGeom prst="rect">
            <a:avLst/>
          </a:prstGeom>
          <a:noFill/>
          <a:ln w="25400">
            <a:solidFill>
              <a:srgbClr val="F15F3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Source Sans Pro" panose="020B0503030403020204" pitchFamily="34" charset="0"/>
              </a:rPr>
              <a:t>Un concours de nouvelles lancé par la commission prospectives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731F19-11A8-4863-96E8-ECB119EBBBED}"/>
              </a:ext>
            </a:extLst>
          </p:cNvPr>
          <p:cNvSpPr/>
          <p:nvPr/>
        </p:nvSpPr>
        <p:spPr>
          <a:xfrm>
            <a:off x="1802109" y="3232456"/>
            <a:ext cx="2276908" cy="738664"/>
          </a:xfrm>
          <a:prstGeom prst="rect">
            <a:avLst/>
          </a:prstGeom>
          <a:noFill/>
          <a:ln w="25400">
            <a:solidFill>
              <a:srgbClr val="F15F3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Source Sans Pro" panose="020B0503030403020204" pitchFamily="34" charset="0"/>
              </a:rPr>
              <a:t>Des conférences labellisées dans les antennes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CC9033-CAC8-4FE0-A496-E849AF710B05}"/>
              </a:ext>
            </a:extLst>
          </p:cNvPr>
          <p:cNvSpPr/>
          <p:nvPr/>
        </p:nvSpPr>
        <p:spPr>
          <a:xfrm>
            <a:off x="6669983" y="4030986"/>
            <a:ext cx="3353131" cy="2462213"/>
          </a:xfrm>
          <a:prstGeom prst="rect">
            <a:avLst/>
          </a:prstGeom>
          <a:noFill/>
          <a:ln w="25400">
            <a:solidFill>
              <a:srgbClr val="F15F3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highlight>
                  <a:srgbClr val="F15F3D"/>
                </a:highlight>
                <a:latin typeface="Source Sans Pro" panose="020B0503030403020204" pitchFamily="34" charset="0"/>
              </a:rPr>
              <a:t>11 juin 2026</a:t>
            </a:r>
          </a:p>
          <a:p>
            <a:pPr algn="ctr"/>
            <a:r>
              <a:rPr lang="fr-FR" b="1" dirty="0">
                <a:latin typeface="Source Sans Pro" panose="020B0503030403020204" pitchFamily="34" charset="0"/>
              </a:rPr>
              <a:t>Le point d’orgue des 50 ans</a:t>
            </a:r>
          </a:p>
          <a:p>
            <a:pPr algn="ctr"/>
            <a:r>
              <a:rPr lang="fr-FR" sz="1400" b="1" dirty="0">
                <a:latin typeface="Source Sans Pro" panose="020B0503030403020204" pitchFamily="34" charset="0"/>
              </a:rPr>
              <a:t>Une station radio installée en 201</a:t>
            </a:r>
          </a:p>
          <a:p>
            <a:pPr algn="ctr"/>
            <a:r>
              <a:rPr lang="fr-FR" sz="1400" b="1" dirty="0">
                <a:latin typeface="Source Sans Pro" panose="020B0503030403020204" pitchFamily="34" charset="0"/>
              </a:rPr>
              <a:t>Des </a:t>
            </a:r>
            <a:r>
              <a:rPr lang="fr-FR" sz="1400" b="1" dirty="0" err="1">
                <a:latin typeface="Source Sans Pro" panose="020B0503030403020204" pitchFamily="34" charset="0"/>
              </a:rPr>
              <a:t>minis</a:t>
            </a:r>
            <a:r>
              <a:rPr lang="fr-FR" sz="1400" b="1" dirty="0">
                <a:latin typeface="Source Sans Pro" panose="020B0503030403020204" pitchFamily="34" charset="0"/>
              </a:rPr>
              <a:t> conférences</a:t>
            </a:r>
          </a:p>
          <a:p>
            <a:pPr algn="ctr"/>
            <a:r>
              <a:rPr lang="fr-FR" sz="1400" b="1" dirty="0">
                <a:latin typeface="Source Sans Pro" panose="020B0503030403020204" pitchFamily="34" charset="0"/>
              </a:rPr>
              <a:t>Des </a:t>
            </a:r>
            <a:r>
              <a:rPr lang="fr-FR" sz="1400" b="1" dirty="0" err="1">
                <a:latin typeface="Source Sans Pro" panose="020B0503030403020204" pitchFamily="34" charset="0"/>
              </a:rPr>
              <a:t>minis</a:t>
            </a:r>
            <a:r>
              <a:rPr lang="fr-FR" sz="1400" b="1" dirty="0">
                <a:latin typeface="Source Sans Pro" panose="020B0503030403020204" pitchFamily="34" charset="0"/>
              </a:rPr>
              <a:t> cours</a:t>
            </a:r>
          </a:p>
          <a:p>
            <a:pPr algn="ctr"/>
            <a:r>
              <a:rPr lang="fr-FR" sz="1400" b="1" dirty="0">
                <a:latin typeface="Source Sans Pro" panose="020B0503030403020204" pitchFamily="34" charset="0"/>
              </a:rPr>
              <a:t>Une extension de l’expo archives</a:t>
            </a:r>
          </a:p>
          <a:p>
            <a:pPr algn="ctr"/>
            <a:r>
              <a:rPr lang="fr-FR" sz="1400" b="1" dirty="0">
                <a:latin typeface="Source Sans Pro" panose="020B0503030403020204" pitchFamily="34" charset="0"/>
              </a:rPr>
              <a:t>Expo des œuvres des étudiants</a:t>
            </a:r>
          </a:p>
          <a:p>
            <a:pPr algn="ctr"/>
            <a:r>
              <a:rPr lang="fr-FR" sz="1400" b="1" dirty="0">
                <a:latin typeface="Source Sans Pro" panose="020B0503030403020204" pitchFamily="34" charset="0"/>
              </a:rPr>
              <a:t>Concert chorale</a:t>
            </a:r>
          </a:p>
          <a:p>
            <a:pPr algn="ctr"/>
            <a:r>
              <a:rPr lang="fr-FR" sz="1400" b="1" dirty="0">
                <a:latin typeface="Source Sans Pro" panose="020B0503030403020204" pitchFamily="34" charset="0"/>
              </a:rPr>
              <a:t>Et d’autres festivités…</a:t>
            </a:r>
          </a:p>
          <a:p>
            <a:pPr algn="ctr"/>
            <a:endParaRPr lang="fr-FR" sz="1400" b="1" dirty="0">
              <a:latin typeface="Source Sans Pro" panose="020B0503030403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8BABEC-B9D0-47D3-B9C0-C5421B3B2AC3}"/>
              </a:ext>
            </a:extLst>
          </p:cNvPr>
          <p:cNvSpPr/>
          <p:nvPr/>
        </p:nvSpPr>
        <p:spPr>
          <a:xfrm>
            <a:off x="5213942" y="1150341"/>
            <a:ext cx="2276908" cy="523220"/>
          </a:xfrm>
          <a:prstGeom prst="rect">
            <a:avLst/>
          </a:prstGeom>
          <a:noFill/>
          <a:ln w="25400">
            <a:solidFill>
              <a:srgbClr val="F15F3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Source Sans Pro" panose="020B0503030403020204" pitchFamily="34" charset="0"/>
              </a:rPr>
              <a:t>Une vidéo de présentation de l’UP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B3B581-776C-421F-8292-EF316671AE00}"/>
              </a:ext>
            </a:extLst>
          </p:cNvPr>
          <p:cNvSpPr/>
          <p:nvPr/>
        </p:nvSpPr>
        <p:spPr>
          <a:xfrm>
            <a:off x="7746206" y="1540679"/>
            <a:ext cx="2276908" cy="954107"/>
          </a:xfrm>
          <a:prstGeom prst="rect">
            <a:avLst/>
          </a:prstGeom>
          <a:noFill/>
          <a:ln w="25400">
            <a:solidFill>
              <a:srgbClr val="F15F3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Source Sans Pro" panose="020B0503030403020204" pitchFamily="34" charset="0"/>
              </a:rPr>
              <a:t>50 années de conférences à l’UP – une conférence par semaine dans la newsletter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A9E8AF-D07E-4AB6-A982-FCA87C512DD7}"/>
              </a:ext>
            </a:extLst>
          </p:cNvPr>
          <p:cNvSpPr/>
          <p:nvPr/>
        </p:nvSpPr>
        <p:spPr>
          <a:xfrm>
            <a:off x="3616560" y="5477536"/>
            <a:ext cx="2276908" cy="738664"/>
          </a:xfrm>
          <a:prstGeom prst="rect">
            <a:avLst/>
          </a:prstGeom>
          <a:noFill/>
          <a:ln w="25400">
            <a:solidFill>
              <a:srgbClr val="F15F3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Source Sans Pro" panose="020B0503030403020204" pitchFamily="34" charset="0"/>
              </a:rPr>
              <a:t>Une exposition des archives de l’UP avec le service des archives de NU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B0FF9F-8B9F-42E6-87FC-E7554BA78466}"/>
              </a:ext>
            </a:extLst>
          </p:cNvPr>
          <p:cNvSpPr/>
          <p:nvPr/>
        </p:nvSpPr>
        <p:spPr>
          <a:xfrm>
            <a:off x="7375503" y="2863124"/>
            <a:ext cx="2276908" cy="738664"/>
          </a:xfrm>
          <a:prstGeom prst="rect">
            <a:avLst/>
          </a:prstGeom>
          <a:noFill/>
          <a:ln w="25400">
            <a:solidFill>
              <a:srgbClr val="F15F3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Source Sans Pro" panose="020B0503030403020204" pitchFamily="34" charset="0"/>
              </a:rPr>
              <a:t>12 podcast témoignages </a:t>
            </a:r>
          </a:p>
          <a:p>
            <a:pPr algn="ctr"/>
            <a:r>
              <a:rPr lang="fr-FR" sz="1400" b="1" dirty="0">
                <a:latin typeface="Source Sans Pro" panose="020B0503030403020204" pitchFamily="34" charset="0"/>
              </a:rPr>
              <a:t>Récits de vie de nos étudiants</a:t>
            </a:r>
          </a:p>
        </p:txBody>
      </p:sp>
      <p:pic>
        <p:nvPicPr>
          <p:cNvPr id="16" name="Graphique 15" descr="Informations">
            <a:extLst>
              <a:ext uri="{FF2B5EF4-FFF2-40B4-BE49-F238E27FC236}">
                <a16:creationId xmlns:a16="http://schemas.microsoft.com/office/drawing/2014/main" id="{E8EF63A5-A074-4EDF-AD9D-12B0DE5A1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93743" y="102235"/>
            <a:ext cx="444185" cy="44418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4D8F27-DB5A-4DA9-AB22-5B0090C437D4}"/>
              </a:ext>
            </a:extLst>
          </p:cNvPr>
          <p:cNvSpPr/>
          <p:nvPr/>
        </p:nvSpPr>
        <p:spPr bwMode="auto">
          <a:xfrm>
            <a:off x="9966035" y="0"/>
            <a:ext cx="2225965" cy="748142"/>
          </a:xfrm>
          <a:prstGeom prst="rect">
            <a:avLst/>
          </a:prstGeom>
          <a:solidFill>
            <a:srgbClr val="000191"/>
          </a:solidFill>
          <a:ln>
            <a:noFill/>
          </a:ln>
        </p:spPr>
        <p:txBody>
          <a:bodyPr vert="horz" lIns="91440" tIns="45720" rIns="91440" bIns="45720" rtlCol="0" anchor="ctr" anchorCtr="0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1400" b="1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fr-FR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POUR INFORMATION</a:t>
            </a:r>
            <a:endParaRPr lang="fr-FR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21" name="Graphique 20" descr="Informations">
            <a:extLst>
              <a:ext uri="{FF2B5EF4-FFF2-40B4-BE49-F238E27FC236}">
                <a16:creationId xmlns:a16="http://schemas.microsoft.com/office/drawing/2014/main" id="{C2F25273-EFAE-4B8C-93C6-1816236F0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93743" y="102232"/>
            <a:ext cx="444185" cy="4441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874460-70B5-4B10-9E48-CC20C446BE22}"/>
              </a:ext>
            </a:extLst>
          </p:cNvPr>
          <p:cNvSpPr/>
          <p:nvPr/>
        </p:nvSpPr>
        <p:spPr>
          <a:xfrm>
            <a:off x="250418" y="3227826"/>
            <a:ext cx="1421946" cy="1169551"/>
          </a:xfrm>
          <a:prstGeom prst="rect">
            <a:avLst/>
          </a:prstGeom>
          <a:noFill/>
          <a:ln w="25400">
            <a:solidFill>
              <a:srgbClr val="F15F3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Source Sans Pro" panose="020B0503030403020204" pitchFamily="34" charset="0"/>
              </a:rPr>
              <a:t>Des exemples (Saint-Jean de Monts, Pontchâteau, Machecoul…)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2148452-9061-4A55-9B08-639BE1404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76" y="2181190"/>
            <a:ext cx="1798320" cy="17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39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69F779-4F5C-4500-A496-62FE6BB8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 temps des élus</a:t>
            </a:r>
          </a:p>
        </p:txBody>
      </p:sp>
    </p:spTree>
    <p:extLst>
      <p:ext uri="{BB962C8B-B14F-4D97-AF65-F5344CB8AC3E}">
        <p14:creationId xmlns:p14="http://schemas.microsoft.com/office/powerpoint/2010/main" val="919798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7EB6757-76C4-40F1-881E-9A555BADA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 temps des élus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C3EE4CC-1537-4CCE-BD9D-189BD862E3AE}"/>
              </a:ext>
            </a:extLst>
          </p:cNvPr>
          <p:cNvSpPr txBox="1"/>
          <p:nvPr/>
        </p:nvSpPr>
        <p:spPr>
          <a:xfrm>
            <a:off x="546985" y="2059297"/>
            <a:ext cx="9944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Demande d’éclaircissement sur le désistement d’une intervenante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Demande de compte-rendu des actions des commissions</a:t>
            </a:r>
            <a:endParaRPr lang="fr-FR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7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915FBC-067F-4C6D-930C-0AD0F2FB1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8800" dirty="0"/>
              <a:t>Retour sur l’année 24-25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8186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5FC71C-FD58-4429-81A2-8DB25BB3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Les dates marquantes de l’année 24-25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ACE0D2-DE4E-4B6F-A28B-0B3BFA87151D}"/>
              </a:ext>
            </a:extLst>
          </p:cNvPr>
          <p:cNvSpPr/>
          <p:nvPr/>
        </p:nvSpPr>
        <p:spPr>
          <a:xfrm>
            <a:off x="407317" y="1345804"/>
            <a:ext cx="5026246" cy="517064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fr-FR" b="1" dirty="0">
                <a:solidFill>
                  <a:srgbClr val="0001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 vie de l’UP</a:t>
            </a:r>
          </a:p>
          <a:p>
            <a:endParaRPr lang="fr-FR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6 septembre - Evènement de rentrée à </a:t>
            </a:r>
            <a:r>
              <a:rPr lang="fr-FR" sz="1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Kernéis</a:t>
            </a:r>
            <a:r>
              <a:rPr lang="fr-F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– 1000 présents, partenariat avec le TU pour l’animation</a:t>
            </a:r>
            <a:br>
              <a:rPr lang="fr-F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fr-FR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11 septembre - Lancement des inscriptions en ligne et en présentiel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23 septembre - Début des conférences dans les antennes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30 septembre - Rentrée des cours aux ACN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15 octobre - Livraison de la salle de cours 122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8 novembre – Fermeture SIFAC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21 novembre – Présence de l’UP au forum des seniors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25 février – Gouter participatif et visite de la MHT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15 avril – Réouverture SIFAC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6 juin – Concert de la chorale de l’UP</a:t>
            </a:r>
          </a:p>
        </p:txBody>
      </p:sp>
      <p:pic>
        <p:nvPicPr>
          <p:cNvPr id="20" name="Graphique 19" descr="Informations">
            <a:extLst>
              <a:ext uri="{FF2B5EF4-FFF2-40B4-BE49-F238E27FC236}">
                <a16:creationId xmlns:a16="http://schemas.microsoft.com/office/drawing/2014/main" id="{20F0C0CF-780C-4BAB-AA2D-0973B21F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93743" y="102235"/>
            <a:ext cx="444185" cy="4441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D573B4-1ED9-435B-B5C0-E8D6263F79E0}"/>
              </a:ext>
            </a:extLst>
          </p:cNvPr>
          <p:cNvSpPr/>
          <p:nvPr/>
        </p:nvSpPr>
        <p:spPr>
          <a:xfrm>
            <a:off x="5795440" y="1361601"/>
            <a:ext cx="5715335" cy="5063973"/>
          </a:xfrm>
          <a:prstGeom prst="rect">
            <a:avLst/>
          </a:prstGeom>
          <a:noFill/>
          <a:ln w="19050">
            <a:solidFill>
              <a:srgbClr val="000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Graphique 4" descr="Calendrier journalier avec un remplissage uni">
            <a:extLst>
              <a:ext uri="{FF2B5EF4-FFF2-40B4-BE49-F238E27FC236}">
                <a16:creationId xmlns:a16="http://schemas.microsoft.com/office/drawing/2014/main" id="{D22DEF54-19E4-480A-A7AC-7E940BA8A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61103" y="1361601"/>
            <a:ext cx="798897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B79F85-E9EE-43FF-ACD4-AD2690B575B2}"/>
              </a:ext>
            </a:extLst>
          </p:cNvPr>
          <p:cNvSpPr/>
          <p:nvPr/>
        </p:nvSpPr>
        <p:spPr>
          <a:xfrm>
            <a:off x="6006161" y="1301094"/>
            <a:ext cx="5207267" cy="529375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fr-FR" sz="2000" b="1" dirty="0">
                <a:solidFill>
                  <a:srgbClr val="0001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Les conférences </a:t>
            </a:r>
            <a:br>
              <a:rPr lang="fr-FR" sz="2000" b="1" dirty="0">
                <a:solidFill>
                  <a:srgbClr val="0001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fr-FR" sz="2000" b="1" dirty="0">
                <a:solidFill>
                  <a:srgbClr val="0001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et rencontres marquantes</a:t>
            </a:r>
          </a:p>
          <a:p>
            <a:endParaRPr lang="fr-FR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 octobre - Première conférence dans l’antenne de Guérande</a:t>
            </a:r>
          </a:p>
          <a:p>
            <a:endParaRPr lang="fr-FR" sz="1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19 octobre - </a:t>
            </a:r>
            <a:r>
              <a:rPr lang="fr-FR" sz="12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Rencontre/dédicace  -  Riad SATTOUF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4 novembre - Conférence Inaugurale « L’historien dans la Cité : anciennes questions, nouveaux enjeux »  Patrick BOUCHERON, présence de la maire de Nantes et de la Présidente - 1200 présents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Vendredi 15 novembre - Rencontre exceptionnelle « Élection de Trump : une catastrophe mondiale ? » Arnauld LECLERC</a:t>
            </a:r>
          </a:p>
          <a:p>
            <a:endParaRPr lang="fr-FR" sz="1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22 novembre – Conférence - Nathalie SAINT-CRICQ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6 décembre – Conférence « Xi Jinping, L'Empereur du silence » </a:t>
            </a:r>
            <a:r>
              <a:rPr lang="fr-FR" sz="1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Eric</a:t>
            </a:r>
            <a:r>
              <a:rPr lang="fr-FR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MEYER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10 janvier - Conférence « Le Monde en 2025 » Pierre HASKI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28 mars - Conférence « Médias et féminisme » Michèle FITOUSSI, journaliste et romancière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26 juin – Conférence « Humanitaire. Une crise inédite ? » Jean-François CORTY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Source Sans Pro" panose="020B05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19FB07-4167-4BD2-A4F3-A0B26589D5B5}"/>
              </a:ext>
            </a:extLst>
          </p:cNvPr>
          <p:cNvSpPr/>
          <p:nvPr/>
        </p:nvSpPr>
        <p:spPr bwMode="auto">
          <a:xfrm>
            <a:off x="9966035" y="0"/>
            <a:ext cx="2225965" cy="748142"/>
          </a:xfrm>
          <a:prstGeom prst="rect">
            <a:avLst/>
          </a:prstGeom>
          <a:solidFill>
            <a:srgbClr val="000191"/>
          </a:solidFill>
          <a:ln>
            <a:noFill/>
          </a:ln>
        </p:spPr>
        <p:txBody>
          <a:bodyPr vert="horz" lIns="91440" tIns="45720" rIns="91440" bIns="45720" rtlCol="0" anchor="ctr" anchorCtr="0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1400" b="1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fr-FR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POUR INFORMATION</a:t>
            </a:r>
            <a:endParaRPr lang="fr-FR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9" name="Graphique 8" descr="Informations">
            <a:extLst>
              <a:ext uri="{FF2B5EF4-FFF2-40B4-BE49-F238E27FC236}">
                <a16:creationId xmlns:a16="http://schemas.microsoft.com/office/drawing/2014/main" id="{3535BD16-9E9B-4417-8885-75F569BC2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9993743" y="102232"/>
            <a:ext cx="444185" cy="44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0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5FC71C-FD58-4429-81A2-8DB25BB3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Une année très positive…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33D442-7F87-4A35-987F-0FCDEA04367E}"/>
              </a:ext>
            </a:extLst>
          </p:cNvPr>
          <p:cNvSpPr/>
          <p:nvPr/>
        </p:nvSpPr>
        <p:spPr>
          <a:xfrm>
            <a:off x="329948" y="1648103"/>
            <a:ext cx="511794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latin typeface="Source Sans Pro" panose="020B0503030403020204" pitchFamily="34" charset="0"/>
              </a:rPr>
              <a:t>Des chiffres d’adhésion en progression</a:t>
            </a:r>
            <a:br>
              <a:rPr lang="fr-FR" b="1" dirty="0">
                <a:latin typeface="Source Sans Pro" panose="020B0503030403020204" pitchFamily="34" charset="0"/>
              </a:rPr>
            </a:br>
            <a:endParaRPr lang="fr-FR" b="1" dirty="0">
              <a:latin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latin typeface="Source Sans Pro" panose="020B0503030403020204" pitchFamily="34" charset="0"/>
              </a:rPr>
              <a:t>Beaucoup de nouveaux inscrits</a:t>
            </a:r>
            <a:br>
              <a:rPr lang="fr-FR" b="1" dirty="0">
                <a:latin typeface="Source Sans Pro" panose="020B0503030403020204" pitchFamily="34" charset="0"/>
              </a:rPr>
            </a:br>
            <a:endParaRPr lang="fr-FR" b="1" dirty="0">
              <a:latin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latin typeface="Source Sans Pro" panose="020B0503030403020204" pitchFamily="34" charset="0"/>
              </a:rPr>
              <a:t>Des conférences très qualitatives et très fréquentées avec 200 personnes en moyenne</a:t>
            </a:r>
            <a:br>
              <a:rPr lang="fr-FR" b="1" dirty="0">
                <a:latin typeface="Source Sans Pro" panose="020B0503030403020204" pitchFamily="34" charset="0"/>
              </a:rPr>
            </a:br>
            <a:endParaRPr lang="fr-FR" b="1" dirty="0">
              <a:latin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latin typeface="Source Sans Pro" panose="020B0503030403020204" pitchFamily="34" charset="0"/>
              </a:rPr>
              <a:t>Une très bonne satisfaction au niveau des cours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latin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latin typeface="Source Sans Pro" panose="020B0503030403020204" pitchFamily="34" charset="0"/>
              </a:rPr>
              <a:t>Un fonctionnement avec les antennes qui se stabilise, une très belle dynamique</a:t>
            </a:r>
            <a:br>
              <a:rPr lang="fr-FR" b="1" dirty="0">
                <a:latin typeface="Source Sans Pro" panose="020B0503030403020204" pitchFamily="34" charset="0"/>
              </a:rPr>
            </a:br>
            <a:endParaRPr lang="fr-FR" b="1" dirty="0">
              <a:latin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latin typeface="Source Sans Pro" panose="020B0503030403020204" pitchFamily="34" charset="0"/>
              </a:rPr>
              <a:t>Une implication très positive des bénévoles</a:t>
            </a:r>
            <a:br>
              <a:rPr lang="fr-FR" b="1" dirty="0">
                <a:latin typeface="Source Sans Pro" panose="020B0503030403020204" pitchFamily="34" charset="0"/>
              </a:rPr>
            </a:br>
            <a:endParaRPr lang="fr-FR" sz="2400" b="1" dirty="0">
              <a:latin typeface="Source Sans Pro" panose="020B05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6A2066-E9A1-49BA-BC88-C1B190232114}"/>
              </a:ext>
            </a:extLst>
          </p:cNvPr>
          <p:cNvSpPr/>
          <p:nvPr/>
        </p:nvSpPr>
        <p:spPr>
          <a:xfrm>
            <a:off x="6262323" y="1328094"/>
            <a:ext cx="525911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highlight>
                  <a:srgbClr val="000191"/>
                </a:highlight>
                <a:latin typeface="Source Sans Pro" panose="020B0503030403020204" pitchFamily="34" charset="0"/>
              </a:rPr>
              <a:t>Malgré quelques difficultés</a:t>
            </a:r>
          </a:p>
          <a:p>
            <a:endParaRPr lang="fr-FR" sz="1600" b="1" dirty="0">
              <a:solidFill>
                <a:schemeClr val="bg1"/>
              </a:solidFill>
              <a:highlight>
                <a:srgbClr val="0000FF"/>
              </a:highlight>
              <a:latin typeface="Source Sans Pro" panose="020B0503030403020204" pitchFamily="34" charset="0"/>
            </a:endParaRPr>
          </a:p>
          <a:p>
            <a:r>
              <a:rPr lang="fr-FR" sz="1600" b="1" dirty="0">
                <a:latin typeface="Source Sans Pro" panose="020B0503030403020204" pitchFamily="34" charset="0"/>
              </a:rPr>
              <a:t>Bug de rentrée </a:t>
            </a:r>
            <a:r>
              <a:rPr lang="fr-FR" sz="1600" dirty="0">
                <a:latin typeface="Source Sans Pro" panose="020B0503030403020204" pitchFamily="34" charset="0"/>
              </a:rPr>
              <a:t>lié aux conflits entre l’application de vente en ligne de l’UP et l’application de paiement en ligne de Nantes Université. </a:t>
            </a:r>
            <a:br>
              <a:rPr lang="fr-FR" sz="1600" dirty="0">
                <a:latin typeface="Source Sans Pro" panose="020B0503030403020204" pitchFamily="34" charset="0"/>
              </a:rPr>
            </a:br>
            <a:endParaRPr lang="fr-FR" sz="1600" dirty="0">
              <a:latin typeface="Source Sans Pro" panose="020B0503030403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600" dirty="0">
              <a:latin typeface="Source Sans Pro" panose="020B0503030403020204" pitchFamily="34" charset="0"/>
            </a:endParaRPr>
          </a:p>
          <a:p>
            <a:r>
              <a:rPr lang="fr-FR" sz="1600" b="1" dirty="0">
                <a:latin typeface="Source Sans Pro" panose="020B0503030403020204" pitchFamily="34" charset="0"/>
              </a:rPr>
              <a:t>Un changement d’application financière de Nantes Université </a:t>
            </a:r>
            <a:r>
              <a:rPr lang="fr-FR" sz="1600" dirty="0">
                <a:latin typeface="Source Sans Pro" panose="020B0503030403020204" pitchFamily="34" charset="0"/>
              </a:rPr>
              <a:t>(fermeture anticipée de l’appli au 08/11 pour bascule ; réouverture mi-avril) 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FR" sz="1600" dirty="0">
                <a:latin typeface="Source Sans Pro" panose="020B0503030403020204" pitchFamily="34" charset="0"/>
              </a:rPr>
              <a:t>Plus aucune commande possible entre le 15/11 et 15/04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FR" sz="1600" dirty="0">
                <a:latin typeface="Source Sans Pro" panose="020B0503030403020204" pitchFamily="34" charset="0"/>
              </a:rPr>
              <a:t>Grand travail d’anticipation nécessaire, activité de l’équipe fortement impactée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FR" sz="1600" dirty="0">
                <a:latin typeface="Source Sans Pro" panose="020B0503030403020204" pitchFamily="34" charset="0"/>
              </a:rPr>
              <a:t>Des situations individuelles qui ne sont toujours pas réglées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endParaRPr lang="fr-FR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Les travaux du pont Anne de Bretagne </a:t>
            </a:r>
            <a:r>
              <a:rPr lang="fr-F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qui rendent difficile l’accès aux ACN </a:t>
            </a:r>
            <a:endParaRPr lang="fr-FR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8A437ED-4F0B-455E-B3C5-DD8AA3F85C19}"/>
              </a:ext>
            </a:extLst>
          </p:cNvPr>
          <p:cNvCxnSpPr/>
          <p:nvPr/>
        </p:nvCxnSpPr>
        <p:spPr bwMode="auto">
          <a:xfrm>
            <a:off x="5804605" y="1438159"/>
            <a:ext cx="0" cy="4544210"/>
          </a:xfrm>
          <a:prstGeom prst="line">
            <a:avLst/>
          </a:prstGeom>
          <a:ln w="19050">
            <a:solidFill>
              <a:srgbClr val="F04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que 5" descr="Informations">
            <a:extLst>
              <a:ext uri="{FF2B5EF4-FFF2-40B4-BE49-F238E27FC236}">
                <a16:creationId xmlns:a16="http://schemas.microsoft.com/office/drawing/2014/main" id="{165308CB-443F-4B5D-A368-D50B58113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93743" y="102235"/>
            <a:ext cx="444185" cy="4441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DFBD1B-F1EA-4712-B244-949BF4F94C82}"/>
              </a:ext>
            </a:extLst>
          </p:cNvPr>
          <p:cNvSpPr/>
          <p:nvPr/>
        </p:nvSpPr>
        <p:spPr bwMode="auto">
          <a:xfrm>
            <a:off x="9966035" y="0"/>
            <a:ext cx="2225965" cy="748142"/>
          </a:xfrm>
          <a:prstGeom prst="rect">
            <a:avLst/>
          </a:prstGeom>
          <a:solidFill>
            <a:srgbClr val="000191"/>
          </a:solidFill>
          <a:ln>
            <a:noFill/>
          </a:ln>
        </p:spPr>
        <p:txBody>
          <a:bodyPr vert="horz" lIns="91440" tIns="45720" rIns="91440" bIns="45720" rtlCol="0" anchor="ctr" anchorCtr="0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1400" b="1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fr-FR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POUR INFORMATION</a:t>
            </a:r>
            <a:endParaRPr lang="fr-FR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9" name="Graphique 8" descr="Informations">
            <a:extLst>
              <a:ext uri="{FF2B5EF4-FFF2-40B4-BE49-F238E27FC236}">
                <a16:creationId xmlns:a16="http://schemas.microsoft.com/office/drawing/2014/main" id="{4323C1A8-3989-4AB6-88B4-ADC0C86B0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93743" y="102232"/>
            <a:ext cx="444185" cy="44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4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3E0582C2-C736-4ED7-8CE5-E2F587A042DD}"/>
              </a:ext>
            </a:extLst>
          </p:cNvPr>
          <p:cNvGraphicFramePr>
            <a:graphicFrameLocks/>
          </p:cNvGraphicFramePr>
          <p:nvPr/>
        </p:nvGraphicFramePr>
        <p:xfrm>
          <a:off x="5985110" y="2200617"/>
          <a:ext cx="5894387" cy="328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40215" y="436390"/>
            <a:ext cx="11463507" cy="4441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Les chiffres 24-25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73CBAD5-B6B9-465B-A36C-EE0741F00B18}"/>
              </a:ext>
            </a:extLst>
          </p:cNvPr>
          <p:cNvSpPr txBox="1"/>
          <p:nvPr/>
        </p:nvSpPr>
        <p:spPr bwMode="auto">
          <a:xfrm>
            <a:off x="409408" y="1785103"/>
            <a:ext cx="52913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highlight>
                  <a:srgbClr val="F04E28"/>
                </a:highlight>
              </a:rPr>
              <a:t>En 24-25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8919 étudiants dont 3976 étudiants en antenne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Evolution n-1 : +10%, + 813 étudiants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antennes représentent 45% de l’effectif global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 Nantes : 271 cours ouverts – 6346 places vendues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Antennes : 36 cours ouverts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208 conférences - 92 conférences à Nantes, 114 dans les antennes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6D1618-421D-4065-B7E7-4571B3DFB1BB}"/>
              </a:ext>
            </a:extLst>
          </p:cNvPr>
          <p:cNvSpPr txBox="1"/>
          <p:nvPr/>
        </p:nvSpPr>
        <p:spPr>
          <a:xfrm>
            <a:off x="6348451" y="23260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04E28"/>
                </a:solidFill>
              </a:rPr>
              <a:t>9442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9D639EC-4A81-4931-8D74-C248F47AA9FE}"/>
              </a:ext>
            </a:extLst>
          </p:cNvPr>
          <p:cNvSpPr txBox="1"/>
          <p:nvPr/>
        </p:nvSpPr>
        <p:spPr>
          <a:xfrm>
            <a:off x="7529928" y="290648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04E28"/>
                </a:solidFill>
              </a:rPr>
              <a:t>6953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7DEEB47-7F46-4BC2-86B1-276F832C7F9A}"/>
              </a:ext>
            </a:extLst>
          </p:cNvPr>
          <p:cNvSpPr txBox="1"/>
          <p:nvPr/>
        </p:nvSpPr>
        <p:spPr>
          <a:xfrm>
            <a:off x="8605933" y="27911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04E28"/>
                </a:solidFill>
              </a:rPr>
              <a:t>7431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963DA4E-5A6B-4D9A-9362-CE70FC98DDC7}"/>
              </a:ext>
            </a:extLst>
          </p:cNvPr>
          <p:cNvSpPr txBox="1"/>
          <p:nvPr/>
        </p:nvSpPr>
        <p:spPr>
          <a:xfrm>
            <a:off x="9739892" y="261256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04E28"/>
                </a:solidFill>
              </a:rPr>
              <a:t>8106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8295663-1D56-4934-A8B5-2FB45C29053F}"/>
              </a:ext>
            </a:extLst>
          </p:cNvPr>
          <p:cNvSpPr txBox="1"/>
          <p:nvPr/>
        </p:nvSpPr>
        <p:spPr>
          <a:xfrm>
            <a:off x="10852874" y="2421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04E28"/>
                </a:solidFill>
              </a:rPr>
              <a:t>8919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AB9EEA-F069-4895-81F6-0BDF916C3B2C}"/>
              </a:ext>
            </a:extLst>
          </p:cNvPr>
          <p:cNvSpPr/>
          <p:nvPr/>
        </p:nvSpPr>
        <p:spPr>
          <a:xfrm>
            <a:off x="5979372" y="1578626"/>
            <a:ext cx="5804860" cy="4067057"/>
          </a:xfrm>
          <a:prstGeom prst="rect">
            <a:avLst/>
          </a:prstGeom>
          <a:noFill/>
          <a:ln w="19050">
            <a:solidFill>
              <a:srgbClr val="000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780FD80-935A-4572-8E78-A7B862CE5686}"/>
              </a:ext>
            </a:extLst>
          </p:cNvPr>
          <p:cNvSpPr txBox="1"/>
          <p:nvPr/>
        </p:nvSpPr>
        <p:spPr>
          <a:xfrm>
            <a:off x="6052406" y="1760975"/>
            <a:ext cx="4110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01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Evolution des effectifs depuis 2019</a:t>
            </a:r>
            <a:endParaRPr lang="fr-FR" sz="2000" dirty="0">
              <a:solidFill>
                <a:srgbClr val="000191"/>
              </a:solidFill>
            </a:endParaRPr>
          </a:p>
        </p:txBody>
      </p:sp>
      <p:pic>
        <p:nvPicPr>
          <p:cNvPr id="13" name="Graphique 12" descr="Informations">
            <a:extLst>
              <a:ext uri="{FF2B5EF4-FFF2-40B4-BE49-F238E27FC236}">
                <a16:creationId xmlns:a16="http://schemas.microsoft.com/office/drawing/2014/main" id="{8FB53A9E-F92A-496C-9719-EDADA31E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9993743" y="102235"/>
            <a:ext cx="444185" cy="4441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F8164D3-97FC-4819-A65F-E0BCC6D72CDF}"/>
              </a:ext>
            </a:extLst>
          </p:cNvPr>
          <p:cNvSpPr/>
          <p:nvPr/>
        </p:nvSpPr>
        <p:spPr bwMode="auto">
          <a:xfrm>
            <a:off x="9966035" y="0"/>
            <a:ext cx="2225965" cy="748142"/>
          </a:xfrm>
          <a:prstGeom prst="rect">
            <a:avLst/>
          </a:prstGeom>
          <a:solidFill>
            <a:srgbClr val="000191"/>
          </a:solidFill>
          <a:ln>
            <a:noFill/>
          </a:ln>
        </p:spPr>
        <p:txBody>
          <a:bodyPr vert="horz" lIns="91440" tIns="45720" rIns="91440" bIns="45720" rtlCol="0" anchor="ctr" anchorCtr="0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1400" b="1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fr-FR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POUR INFORMATION</a:t>
            </a:r>
            <a:endParaRPr lang="fr-FR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17" name="Graphique 16" descr="Informations">
            <a:extLst>
              <a:ext uri="{FF2B5EF4-FFF2-40B4-BE49-F238E27FC236}">
                <a16:creationId xmlns:a16="http://schemas.microsoft.com/office/drawing/2014/main" id="{81F48EA4-C509-4653-8B71-E2A3A2B49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9993743" y="102232"/>
            <a:ext cx="444185" cy="44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4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7EB6757-76C4-40F1-881E-9A555BADA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Compte de résultats 2024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B2BA602-5CA2-45B5-AA49-926D8FC17AC4}"/>
              </a:ext>
            </a:extLst>
          </p:cNvPr>
          <p:cNvSpPr txBox="1">
            <a:spLocks/>
          </p:cNvSpPr>
          <p:nvPr/>
        </p:nvSpPr>
        <p:spPr bwMode="auto">
          <a:xfrm>
            <a:off x="856780" y="2489841"/>
            <a:ext cx="2700142" cy="28264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800" u="sng" dirty="0"/>
              <a:t>Nantes</a:t>
            </a:r>
            <a:r>
              <a:rPr lang="fr-FR" sz="1800" dirty="0"/>
              <a:t> : 925 K€</a:t>
            </a:r>
          </a:p>
          <a:p>
            <a:pPr marL="0" indent="0">
              <a:buNone/>
              <a:defRPr/>
            </a:pPr>
            <a:endParaRPr lang="fr-FR" sz="1800" dirty="0"/>
          </a:p>
          <a:p>
            <a:pPr marL="0" indent="0">
              <a:buNone/>
              <a:defRPr/>
            </a:pPr>
            <a:r>
              <a:rPr lang="fr-FR" sz="1800" u="sng" dirty="0"/>
              <a:t>Antennes</a:t>
            </a:r>
            <a:r>
              <a:rPr lang="fr-FR" sz="1800" dirty="0"/>
              <a:t> : 127 K€</a:t>
            </a:r>
            <a:br>
              <a:rPr lang="fr-FR" sz="1800" dirty="0"/>
            </a:br>
            <a:endParaRPr lang="fr-FR" sz="1800" dirty="0"/>
          </a:p>
          <a:p>
            <a:pPr marL="0" indent="0">
              <a:buNone/>
              <a:defRPr/>
            </a:pPr>
            <a:r>
              <a:rPr lang="fr-FR" sz="1800" dirty="0"/>
              <a:t>Dont</a:t>
            </a:r>
          </a:p>
          <a:p>
            <a:pPr>
              <a:defRPr/>
            </a:pPr>
            <a:r>
              <a:rPr lang="fr-FR" sz="1800" u="sng" dirty="0"/>
              <a:t>Subventions</a:t>
            </a:r>
            <a:r>
              <a:rPr lang="fr-FR" sz="1800" dirty="0"/>
              <a:t> : 18,5 K€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CA307B17-ADDC-4189-AFAD-C580B19DD1C8}"/>
              </a:ext>
            </a:extLst>
          </p:cNvPr>
          <p:cNvSpPr txBox="1">
            <a:spLocks/>
          </p:cNvSpPr>
          <p:nvPr/>
        </p:nvSpPr>
        <p:spPr bwMode="auto">
          <a:xfrm>
            <a:off x="4062199" y="2471461"/>
            <a:ext cx="3301368" cy="32848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800" u="sng" dirty="0"/>
              <a:t>Personnel </a:t>
            </a:r>
            <a:r>
              <a:rPr lang="fr-FR" sz="1800" dirty="0"/>
              <a:t>: 526 K€</a:t>
            </a:r>
            <a:br>
              <a:rPr lang="fr-FR" sz="1800" dirty="0"/>
            </a:br>
            <a:endParaRPr lang="fr-FR" sz="1800" dirty="0"/>
          </a:p>
          <a:p>
            <a:pPr marL="0" indent="0">
              <a:buNone/>
              <a:defRPr/>
            </a:pPr>
            <a:r>
              <a:rPr lang="fr-FR" sz="1800" u="sng" dirty="0"/>
              <a:t>Fonctionnement</a:t>
            </a:r>
            <a:r>
              <a:rPr lang="fr-FR" sz="1800" dirty="0"/>
              <a:t> : 426  K€</a:t>
            </a:r>
            <a:br>
              <a:rPr lang="fr-FR" sz="1800" dirty="0"/>
            </a:br>
            <a:endParaRPr lang="fr-FR" sz="1800" dirty="0"/>
          </a:p>
          <a:p>
            <a:pPr marL="0" indent="0">
              <a:buNone/>
              <a:defRPr/>
            </a:pPr>
            <a:r>
              <a:rPr lang="fr-FR" sz="1800" u="sng" dirty="0"/>
              <a:t>Investissement</a:t>
            </a:r>
            <a:r>
              <a:rPr lang="fr-FR" sz="1800" dirty="0"/>
              <a:t> : 14 K€</a:t>
            </a:r>
            <a:br>
              <a:rPr lang="fr-FR" sz="1800" dirty="0"/>
            </a:br>
            <a:endParaRPr lang="fr-FR" sz="1600" dirty="0"/>
          </a:p>
          <a:p>
            <a:pPr marL="0" indent="0">
              <a:buNone/>
              <a:defRPr/>
            </a:pPr>
            <a:r>
              <a:rPr lang="fr-FR" sz="1800" u="sng" dirty="0"/>
              <a:t>Contribution Nantes Université </a:t>
            </a:r>
            <a:r>
              <a:rPr lang="fr-FR" sz="1800" dirty="0"/>
              <a:t>: 160 K€</a:t>
            </a:r>
          </a:p>
          <a:p>
            <a:pPr marL="0" indent="0">
              <a:buNone/>
              <a:defRPr/>
            </a:pPr>
            <a:endParaRPr lang="fr-FR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EEC3EC-11E7-42A5-9001-7ADA83FB69BB}"/>
              </a:ext>
            </a:extLst>
          </p:cNvPr>
          <p:cNvSpPr/>
          <p:nvPr/>
        </p:nvSpPr>
        <p:spPr>
          <a:xfrm>
            <a:off x="438514" y="1343735"/>
            <a:ext cx="28841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highlight>
                  <a:srgbClr val="F04E28"/>
                </a:highlight>
              </a:rPr>
              <a:t>Recettes </a:t>
            </a:r>
          </a:p>
          <a:p>
            <a:pPr algn="ctr"/>
            <a:r>
              <a:rPr lang="fr-FR" sz="2800" b="1" dirty="0">
                <a:solidFill>
                  <a:schemeClr val="bg1"/>
                </a:solidFill>
                <a:highlight>
                  <a:srgbClr val="F04E28"/>
                </a:highlight>
              </a:rPr>
              <a:t>1 053 758 €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C5935D-8F19-49DC-9816-6F7E95BE683B}"/>
              </a:ext>
            </a:extLst>
          </p:cNvPr>
          <p:cNvSpPr/>
          <p:nvPr/>
        </p:nvSpPr>
        <p:spPr>
          <a:xfrm>
            <a:off x="4109855" y="1343735"/>
            <a:ext cx="32155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FR" sz="2400" dirty="0">
                <a:solidFill>
                  <a:schemeClr val="bg1"/>
                </a:solidFill>
                <a:highlight>
                  <a:srgbClr val="F04E28"/>
                </a:highlight>
              </a:rPr>
              <a:t>Dépenses </a:t>
            </a:r>
          </a:p>
          <a:p>
            <a:pPr marL="0" lvl="1" algn="ctr"/>
            <a:r>
              <a:rPr lang="fr-FR" sz="2800" b="1" dirty="0">
                <a:solidFill>
                  <a:schemeClr val="bg1"/>
                </a:solidFill>
                <a:highlight>
                  <a:srgbClr val="F04E28"/>
                </a:highlight>
              </a:rPr>
              <a:t>951 078 M€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6FFFF06D-1402-4FCD-9A97-0F96966B915A}"/>
              </a:ext>
            </a:extLst>
          </p:cNvPr>
          <p:cNvSpPr txBox="1">
            <a:spLocks/>
          </p:cNvSpPr>
          <p:nvPr/>
        </p:nvSpPr>
        <p:spPr bwMode="auto">
          <a:xfrm>
            <a:off x="8943969" y="2148731"/>
            <a:ext cx="2360771" cy="1834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lvl="1"/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Des efforts tarifaires à la rentrée 24</a:t>
            </a:r>
          </a:p>
          <a:p>
            <a:r>
              <a:rPr lang="fr-FR" sz="1400" dirty="0"/>
              <a:t>Des efforts de sobriété</a:t>
            </a:r>
          </a:p>
          <a:p>
            <a:r>
              <a:rPr lang="fr-FR" sz="1400" dirty="0"/>
              <a:t>Augmentation des adhérents rentrée 24 (+10%)</a:t>
            </a:r>
          </a:p>
          <a:p>
            <a:endParaRPr lang="fr-FR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2AD3E4-A051-4AAD-BF2A-C9997A958752}"/>
              </a:ext>
            </a:extLst>
          </p:cNvPr>
          <p:cNvSpPr/>
          <p:nvPr/>
        </p:nvSpPr>
        <p:spPr>
          <a:xfrm>
            <a:off x="2196423" y="5079237"/>
            <a:ext cx="28841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highlight>
                  <a:srgbClr val="F04E28"/>
                </a:highlight>
              </a:rPr>
              <a:t>Excédent </a:t>
            </a:r>
          </a:p>
          <a:p>
            <a:pPr algn="ctr"/>
            <a:r>
              <a:rPr lang="fr-FR" sz="2800" b="1" dirty="0">
                <a:solidFill>
                  <a:schemeClr val="bg1"/>
                </a:solidFill>
                <a:highlight>
                  <a:srgbClr val="F04E28"/>
                </a:highlight>
              </a:rPr>
              <a:t>102 680  €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CAC00D-D2D5-46B9-9D7C-1B33391BE57F}"/>
              </a:ext>
            </a:extLst>
          </p:cNvPr>
          <p:cNvSpPr/>
          <p:nvPr/>
        </p:nvSpPr>
        <p:spPr bwMode="auto">
          <a:xfrm>
            <a:off x="8634188" y="1103616"/>
            <a:ext cx="2943251" cy="2777940"/>
          </a:xfrm>
          <a:prstGeom prst="rect">
            <a:avLst/>
          </a:prstGeom>
          <a:noFill/>
          <a:ln w="19050">
            <a:solidFill>
              <a:srgbClr val="000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54D8785-2A06-425C-A7D0-2A7A846CC56F}"/>
              </a:ext>
            </a:extLst>
          </p:cNvPr>
          <p:cNvSpPr txBox="1"/>
          <p:nvPr/>
        </p:nvSpPr>
        <p:spPr bwMode="auto">
          <a:xfrm>
            <a:off x="8854255" y="1144959"/>
            <a:ext cx="2401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1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Une situation </a:t>
            </a:r>
            <a:br>
              <a:rPr lang="fr-FR" sz="2000" b="1" dirty="0">
                <a:solidFill>
                  <a:srgbClr val="0001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fr-FR" sz="2000" b="1" dirty="0">
                <a:solidFill>
                  <a:srgbClr val="0001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budgétaire </a:t>
            </a:r>
            <a:br>
              <a:rPr lang="fr-FR" sz="2000" b="1" dirty="0">
                <a:solidFill>
                  <a:srgbClr val="0001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fr-FR" sz="2000" b="1" dirty="0">
                <a:solidFill>
                  <a:srgbClr val="0001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saine pour 2024</a:t>
            </a:r>
          </a:p>
        </p:txBody>
      </p:sp>
      <p:pic>
        <p:nvPicPr>
          <p:cNvPr id="6" name="Graphique 5" descr="Tirelire avec un remplissage uni">
            <a:extLst>
              <a:ext uri="{FF2B5EF4-FFF2-40B4-BE49-F238E27FC236}">
                <a16:creationId xmlns:a16="http://schemas.microsoft.com/office/drawing/2014/main" id="{956FF54E-F848-4CDD-97A6-50CB429EE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8585" y="1109059"/>
            <a:ext cx="760931" cy="760931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DFE1935-CD0D-4595-9D8F-AEA2D50B6E7F}"/>
              </a:ext>
            </a:extLst>
          </p:cNvPr>
          <p:cNvCxnSpPr>
            <a:cxnSpLocks/>
          </p:cNvCxnSpPr>
          <p:nvPr/>
        </p:nvCxnSpPr>
        <p:spPr bwMode="auto">
          <a:xfrm>
            <a:off x="3638485" y="2155007"/>
            <a:ext cx="0" cy="2777940"/>
          </a:xfrm>
          <a:prstGeom prst="line">
            <a:avLst/>
          </a:prstGeom>
          <a:ln w="19050">
            <a:solidFill>
              <a:srgbClr val="000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que 13" descr="Informations">
            <a:extLst>
              <a:ext uri="{FF2B5EF4-FFF2-40B4-BE49-F238E27FC236}">
                <a16:creationId xmlns:a16="http://schemas.microsoft.com/office/drawing/2014/main" id="{72781076-F2B8-4A43-B1D2-3DE8395D16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9993743" y="102235"/>
            <a:ext cx="444185" cy="44418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61FA5F3-A8D8-4D24-8243-1B10CFF4E1B7}"/>
              </a:ext>
            </a:extLst>
          </p:cNvPr>
          <p:cNvSpPr/>
          <p:nvPr/>
        </p:nvSpPr>
        <p:spPr bwMode="auto">
          <a:xfrm>
            <a:off x="9966035" y="0"/>
            <a:ext cx="2225965" cy="748142"/>
          </a:xfrm>
          <a:prstGeom prst="rect">
            <a:avLst/>
          </a:prstGeom>
          <a:solidFill>
            <a:srgbClr val="000191"/>
          </a:solidFill>
          <a:ln>
            <a:noFill/>
          </a:ln>
        </p:spPr>
        <p:txBody>
          <a:bodyPr vert="horz" lIns="91440" tIns="45720" rIns="91440" bIns="45720" rtlCol="0" anchor="ctr" anchorCtr="0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1400" b="1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fr-FR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POUR INFORMATION</a:t>
            </a:r>
            <a:endParaRPr lang="fr-FR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17" name="Graphique 16" descr="Informations">
            <a:extLst>
              <a:ext uri="{FF2B5EF4-FFF2-40B4-BE49-F238E27FC236}">
                <a16:creationId xmlns:a16="http://schemas.microsoft.com/office/drawing/2014/main" id="{1B5EAB4E-09DD-49DA-8BC5-C8EC2F35F2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9993743" y="102232"/>
            <a:ext cx="444185" cy="44418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47790E1-0949-40C3-9F16-3B3F6C5A95DE}"/>
              </a:ext>
            </a:extLst>
          </p:cNvPr>
          <p:cNvSpPr txBox="1"/>
          <p:nvPr/>
        </p:nvSpPr>
        <p:spPr>
          <a:xfrm>
            <a:off x="7108557" y="6353388"/>
            <a:ext cx="4815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Compte de résultats Direction comptable et financière</a:t>
            </a:r>
          </a:p>
        </p:txBody>
      </p:sp>
      <p:pic>
        <p:nvPicPr>
          <p:cNvPr id="10" name="Graphique 9" descr="Trombone avec un remplissage uni">
            <a:extLst>
              <a:ext uri="{FF2B5EF4-FFF2-40B4-BE49-F238E27FC236}">
                <a16:creationId xmlns:a16="http://schemas.microsoft.com/office/drawing/2014/main" id="{48E45A95-5075-4B9A-A454-11D140B30C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383037">
            <a:off x="6708631" y="6176019"/>
            <a:ext cx="626477" cy="62647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EBA2874-2C75-4AAC-B055-24813693476A}"/>
              </a:ext>
            </a:extLst>
          </p:cNvPr>
          <p:cNvSpPr/>
          <p:nvPr/>
        </p:nvSpPr>
        <p:spPr bwMode="auto">
          <a:xfrm>
            <a:off x="8634187" y="4254985"/>
            <a:ext cx="2943251" cy="1325993"/>
          </a:xfrm>
          <a:prstGeom prst="rect">
            <a:avLst/>
          </a:prstGeom>
          <a:noFill/>
          <a:ln w="19050">
            <a:solidFill>
              <a:srgbClr val="000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4CE06A7-96DF-4B58-9A66-D0960C38ABF5}"/>
              </a:ext>
            </a:extLst>
          </p:cNvPr>
          <p:cNvSpPr txBox="1"/>
          <p:nvPr/>
        </p:nvSpPr>
        <p:spPr bwMode="auto">
          <a:xfrm>
            <a:off x="8882466" y="4395660"/>
            <a:ext cx="2401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1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Des mesures d’économie budgétaires</a:t>
            </a:r>
          </a:p>
        </p:txBody>
      </p:sp>
      <p:pic>
        <p:nvPicPr>
          <p:cNvPr id="23" name="Graphique 22" descr="Tirelire avec un remplissage uni">
            <a:extLst>
              <a:ext uri="{FF2B5EF4-FFF2-40B4-BE49-F238E27FC236}">
                <a16:creationId xmlns:a16="http://schemas.microsoft.com/office/drawing/2014/main" id="{B348F31B-76FB-478E-B4A4-F29D9C1FA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6796" y="4254985"/>
            <a:ext cx="760931" cy="76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7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484C18B-7443-4E3F-A70D-AE0B8915A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020" y="0"/>
            <a:ext cx="2277979" cy="2769308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915FBC-067F-4C6D-930C-0AD0F2FB1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28" y="1897058"/>
            <a:ext cx="9608879" cy="227422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8800" dirty="0">
                <a:solidFill>
                  <a:srgbClr val="000191"/>
                </a:solidFill>
              </a:rPr>
              <a:t>Perspectives 25-26</a:t>
            </a:r>
            <a:endParaRPr lang="fr-FR" dirty="0">
              <a:solidFill>
                <a:srgbClr val="000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0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00861A-C064-4297-B194-4E18AC2C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17" y="441956"/>
            <a:ext cx="11463507" cy="444185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Les grandes dates de la rentrée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D3108D-D30D-4A58-A556-E85EC98D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30" y="1890072"/>
            <a:ext cx="7029803" cy="3459199"/>
          </a:xfrm>
        </p:spPr>
        <p:txBody>
          <a:bodyPr>
            <a:normAutofit fontScale="55000" lnSpcReduction="20000"/>
          </a:bodyPr>
          <a:lstStyle/>
          <a:p>
            <a:pPr marL="0" indent="0" defTabSz="914348">
              <a:lnSpc>
                <a:spcPct val="200000"/>
              </a:lnSpc>
              <a:buNone/>
            </a:pPr>
            <a:r>
              <a:rPr lang="fr-FR" sz="3400" dirty="0">
                <a:solidFill>
                  <a:schemeClr val="bg1"/>
                </a:solidFill>
                <a:highlight>
                  <a:srgbClr val="F04E28"/>
                </a:highlight>
              </a:rPr>
              <a:t>1er juillet – Lancement des inscriptions dans les antennes</a:t>
            </a:r>
          </a:p>
          <a:p>
            <a:pPr marL="0" indent="0" defTabSz="914348">
              <a:lnSpc>
                <a:spcPct val="200000"/>
              </a:lnSpc>
              <a:buNone/>
            </a:pPr>
            <a:r>
              <a:rPr lang="fr-FR" sz="3400" dirty="0">
                <a:solidFill>
                  <a:schemeClr val="bg1"/>
                </a:solidFill>
                <a:highlight>
                  <a:srgbClr val="F04E28"/>
                </a:highlight>
              </a:rPr>
              <a:t>5 septembre – Evènement de rentrée</a:t>
            </a:r>
          </a:p>
          <a:p>
            <a:pPr marL="0" indent="0" defTabSz="914348">
              <a:lnSpc>
                <a:spcPct val="200000"/>
              </a:lnSpc>
              <a:buNone/>
            </a:pPr>
            <a:r>
              <a:rPr lang="fr-FR" sz="3400" dirty="0">
                <a:solidFill>
                  <a:schemeClr val="bg1"/>
                </a:solidFill>
                <a:highlight>
                  <a:srgbClr val="F04E28"/>
                </a:highlight>
              </a:rPr>
              <a:t>10 septembre – Lancement des inscriptions en ligne et présentiel</a:t>
            </a:r>
          </a:p>
          <a:p>
            <a:pPr marL="0" indent="0" defTabSz="914348">
              <a:lnSpc>
                <a:spcPct val="200000"/>
              </a:lnSpc>
              <a:buNone/>
            </a:pPr>
            <a:r>
              <a:rPr lang="fr-FR" sz="3400" dirty="0">
                <a:solidFill>
                  <a:schemeClr val="bg1"/>
                </a:solidFill>
                <a:highlight>
                  <a:srgbClr val="F04E28"/>
                </a:highlight>
              </a:rPr>
              <a:t>29 septembre – Rentrée des cours</a:t>
            </a:r>
          </a:p>
          <a:p>
            <a:pPr marL="0" indent="0" defTabSz="914348">
              <a:lnSpc>
                <a:spcPct val="200000"/>
              </a:lnSpc>
              <a:buNone/>
            </a:pPr>
            <a:r>
              <a:rPr lang="fr-FR" sz="3400" dirty="0">
                <a:solidFill>
                  <a:schemeClr val="bg1"/>
                </a:solidFill>
                <a:highlight>
                  <a:srgbClr val="F04E28"/>
                </a:highlight>
              </a:rPr>
              <a:t>3 novembre  - Conférence inaugurale</a:t>
            </a:r>
          </a:p>
          <a:p>
            <a:pPr marL="0" indent="0" defTabSz="914348">
              <a:buNone/>
            </a:pPr>
            <a:endParaRPr lang="fr-FR" sz="18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9" name="Graphique 8" descr="Informations">
            <a:extLst>
              <a:ext uri="{FF2B5EF4-FFF2-40B4-BE49-F238E27FC236}">
                <a16:creationId xmlns:a16="http://schemas.microsoft.com/office/drawing/2014/main" id="{3A25F843-42C5-4237-BE1C-C4272CD7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93743" y="102235"/>
            <a:ext cx="444185" cy="4441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200CF0-D319-4CA7-B3AA-DD3D3C1DC158}"/>
              </a:ext>
            </a:extLst>
          </p:cNvPr>
          <p:cNvSpPr/>
          <p:nvPr/>
        </p:nvSpPr>
        <p:spPr bwMode="auto">
          <a:xfrm>
            <a:off x="9966035" y="0"/>
            <a:ext cx="2225965" cy="748142"/>
          </a:xfrm>
          <a:prstGeom prst="rect">
            <a:avLst/>
          </a:prstGeom>
          <a:solidFill>
            <a:srgbClr val="000191"/>
          </a:solidFill>
          <a:ln>
            <a:noFill/>
          </a:ln>
        </p:spPr>
        <p:txBody>
          <a:bodyPr vert="horz" lIns="91440" tIns="45720" rIns="91440" bIns="45720" rtlCol="0" anchor="ctr" anchorCtr="0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1400" b="1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fr-FR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POUR INFORMATION</a:t>
            </a:r>
            <a:endParaRPr lang="fr-FR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11" name="Graphique 10" descr="Informations">
            <a:extLst>
              <a:ext uri="{FF2B5EF4-FFF2-40B4-BE49-F238E27FC236}">
                <a16:creationId xmlns:a16="http://schemas.microsoft.com/office/drawing/2014/main" id="{C6DC5275-988F-458B-BF56-3E40979B1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9993743" y="102232"/>
            <a:ext cx="444185" cy="444185"/>
          </a:xfrm>
          <a:prstGeom prst="rect">
            <a:avLst/>
          </a:prstGeom>
        </p:spPr>
      </p:pic>
      <p:pic>
        <p:nvPicPr>
          <p:cNvPr id="6" name="Graphique 5" descr="Avertissement avec un remplissage uni">
            <a:extLst>
              <a:ext uri="{FF2B5EF4-FFF2-40B4-BE49-F238E27FC236}">
                <a16:creationId xmlns:a16="http://schemas.microsoft.com/office/drawing/2014/main" id="{E3415991-9F49-43FE-B571-1E19BECC7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2143" y="1890072"/>
            <a:ext cx="758332" cy="758332"/>
          </a:xfrm>
          <a:prstGeom prst="rect">
            <a:avLst/>
          </a:prstGeom>
        </p:spPr>
      </p:pic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32EEC488-2E65-4D7C-989A-9885634ACD6A}"/>
              </a:ext>
            </a:extLst>
          </p:cNvPr>
          <p:cNvSpPr txBox="1">
            <a:spLocks/>
          </p:cNvSpPr>
          <p:nvPr/>
        </p:nvSpPr>
        <p:spPr bwMode="auto">
          <a:xfrm>
            <a:off x="8310732" y="2706174"/>
            <a:ext cx="3109743" cy="212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lvl="1"/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La DSI de Nantes Université n’a pas priorisé la création d’une nouvelle plateforme e-commerce pour 25-26</a:t>
            </a:r>
          </a:p>
          <a:p>
            <a:r>
              <a:rPr lang="fr-FR" sz="1600" dirty="0"/>
              <a:t>Mise en place d’un « patch » temporaire pour la rentrée</a:t>
            </a:r>
          </a:p>
          <a:p>
            <a:r>
              <a:rPr lang="fr-FR" sz="1600" dirty="0"/>
              <a:t>En lice pour que notre projet soit priorisé pour 26-27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C7386C1-7D55-4C19-867B-42B3BE3D24A5}"/>
              </a:ext>
            </a:extLst>
          </p:cNvPr>
          <p:cNvSpPr txBox="1"/>
          <p:nvPr/>
        </p:nvSpPr>
        <p:spPr bwMode="auto">
          <a:xfrm>
            <a:off x="8310732" y="1943137"/>
            <a:ext cx="278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1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Vigilance sur notre outil numérique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B129E4-F333-4B89-A4C7-A9B108B45078}"/>
              </a:ext>
            </a:extLst>
          </p:cNvPr>
          <p:cNvSpPr/>
          <p:nvPr/>
        </p:nvSpPr>
        <p:spPr bwMode="auto">
          <a:xfrm>
            <a:off x="8115301" y="1847849"/>
            <a:ext cx="3417570" cy="3286125"/>
          </a:xfrm>
          <a:prstGeom prst="rect">
            <a:avLst/>
          </a:prstGeom>
          <a:noFill/>
          <a:ln w="19050">
            <a:solidFill>
              <a:srgbClr val="000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82093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10668</TotalTime>
  <Words>2003</Words>
  <Application>Microsoft Office PowerPoint</Application>
  <PresentationFormat>Grand écran</PresentationFormat>
  <Paragraphs>287</Paragraphs>
  <Slides>22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Minion Pro</vt:lpstr>
      <vt:lpstr>Source Sans Pro</vt:lpstr>
      <vt:lpstr>Wingdings</vt:lpstr>
      <vt:lpstr>Thème Office</vt:lpstr>
      <vt:lpstr>Présentation PowerPoint</vt:lpstr>
      <vt:lpstr>Ordre du jour </vt:lpstr>
      <vt:lpstr>Présentation PowerPoint</vt:lpstr>
      <vt:lpstr>Les dates marquantes de l’année 24-25</vt:lpstr>
      <vt:lpstr>Une année très positive…</vt:lpstr>
      <vt:lpstr>Les chiffres 24-25</vt:lpstr>
      <vt:lpstr>Compte de résultats 2024</vt:lpstr>
      <vt:lpstr>Présentation PowerPoint</vt:lpstr>
      <vt:lpstr>Les grandes dates de la rentrée</vt:lpstr>
      <vt:lpstr>Du nouveau sur les cours 25-26</vt:lpstr>
      <vt:lpstr>Une offre de conférences  exigeante et ouverte </vt:lpstr>
      <vt:lpstr>Une offre renouvelée dans les antennes</vt:lpstr>
      <vt:lpstr>Notre nouvel organigramme au 01/07</vt:lpstr>
      <vt:lpstr>Changement de responsabilité  dans les antennes</vt:lpstr>
      <vt:lpstr>Présentation PowerPoint</vt:lpstr>
      <vt:lpstr>SAPS : les essentiels !</vt:lpstr>
      <vt:lpstr>UPxSAPS</vt:lpstr>
      <vt:lpstr>Les premiers projets identifiés</vt:lpstr>
      <vt:lpstr>50 ans, le projet avance !</vt:lpstr>
      <vt:lpstr>Une année sous le signe des 50 ans de l’UP</vt:lpstr>
      <vt:lpstr>Présentation PowerPoint</vt:lpstr>
      <vt:lpstr>Le temps des élus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Stéphanie ARNAUD</dc:creator>
  <cp:lastModifiedBy>Stéphanie ARNAUD</cp:lastModifiedBy>
  <cp:revision>440</cp:revision>
  <cp:lastPrinted>2023-07-05T15:10:06Z</cp:lastPrinted>
  <dcterms:created xsi:type="dcterms:W3CDTF">2022-11-30T13:32:03Z</dcterms:created>
  <dcterms:modified xsi:type="dcterms:W3CDTF">2025-07-09T17:12:16Z</dcterms:modified>
</cp:coreProperties>
</file>