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5" r:id="rId2"/>
    <p:sldId id="296" r:id="rId3"/>
    <p:sldId id="277" r:id="rId4"/>
    <p:sldId id="292" r:id="rId5"/>
    <p:sldId id="293" r:id="rId6"/>
    <p:sldId id="278" r:id="rId7"/>
    <p:sldId id="299" r:id="rId8"/>
    <p:sldId id="300" r:id="rId9"/>
    <p:sldId id="297" r:id="rId10"/>
    <p:sldId id="298" r:id="rId11"/>
    <p:sldId id="282" r:id="rId12"/>
    <p:sldId id="283" r:id="rId13"/>
    <p:sldId id="284" r:id="rId14"/>
    <p:sldId id="285" r:id="rId15"/>
    <p:sldId id="286" r:id="rId16"/>
    <p:sldId id="287" r:id="rId17"/>
    <p:sldId id="281" r:id="rId18"/>
    <p:sldId id="279" r:id="rId19"/>
    <p:sldId id="280" r:id="rId20"/>
    <p:sldId id="27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arc.Bidan@univ-nantes.f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mf-france.org/fr/espace-epargnants/proteger-son-epargne/listes-noires-et-mises-en-garde"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s://www.lafinancepourtous.com/decryptages/marches-financiers/fonctionnement-du-marche/regulation/regulation-definition-et-enjeux/"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https://www.lafinancepourtous.com/decryptages/crises-economiques/mecanique-des-crises/risque-systemique/"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hyperlink" Target="https://www.banque-france.fr/fr/publications-et-statistiques/publications/monnaie-de-quoi-parle-t-on#:~:text=Les%20agents%20%C3%A9conomiques%20peuvent%20d%C3%A9tenir%20de%20la%20monnaie%20sous%20plusieurs,aux%20pi%C3%A8ces%20et%20aux%20billets"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fr.wikipedia.org/wiki/Blockchain" TargetMode="External"/><Relationship Id="rId2" Type="http://schemas.openxmlformats.org/officeDocument/2006/relationships/hyperlink" Target="https://fr.wikipedia.org/wiki/Cryptomonnaie" TargetMode="External"/><Relationship Id="rId1" Type="http://schemas.openxmlformats.org/officeDocument/2006/relationships/slideLayout" Target="../slideLayouts/slideLayout1.xml"/><Relationship Id="rId4" Type="http://schemas.openxmlformats.org/officeDocument/2006/relationships/hyperlink" Target="https://fr.statista.com/infographie/23555/capitalisation-boursiere-cryptomonnaies-bitcoin-ethereum-binance-solana/"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fr.wikipedia.org/wiki/Blockchain" TargetMode="Externa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fr.wikipedia.org/wiki/Blockchain" TargetMode="External"/><Relationship Id="rId2" Type="http://schemas.openxmlformats.org/officeDocument/2006/relationships/hyperlink" Target="https://www.banque-france.fr/fr/publications-et-statistiques/publications/la-blockchain" TargetMode="Externa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hyperlink" Target="https://www.inria.fr/fr/comment-fonctionne-une-blockchain"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1wphjkKgw3M"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hyperlink" Target="https://www.researchandmarkets.com/reports/4582039/" TargetMode="External"/><Relationship Id="rId3" Type="http://schemas.openxmlformats.org/officeDocument/2006/relationships/hyperlink" Target="https://bitcoin.fr/lamendement-i-3379-au-plf-2026-bitcoin-taxe-comme-fortune-improductive/" TargetMode="External"/><Relationship Id="rId7" Type="http://schemas.openxmlformats.org/officeDocument/2006/relationships/hyperlink" Target="https://www.statista.com/topics/4495/cryptocurrencies/#topicOverview" TargetMode="External"/><Relationship Id="rId2" Type="http://schemas.openxmlformats.org/officeDocument/2006/relationships/hyperlink" Target="https://www.legifrance.gouv.fr/codes/article_lc/LEGIARTI000050370402" TargetMode="External"/><Relationship Id="rId1" Type="http://schemas.openxmlformats.org/officeDocument/2006/relationships/slideLayout" Target="../slideLayouts/slideLayout1.xml"/><Relationship Id="rId6" Type="http://schemas.openxmlformats.org/officeDocument/2006/relationships/hyperlink" Target="https://bitcoin.fr/vices-et-vertus/#vices" TargetMode="External"/><Relationship Id="rId5" Type="http://schemas.openxmlformats.org/officeDocument/2006/relationships/hyperlink" Target="https://bitcoin.fr/cours-du-bitcoin/" TargetMode="External"/><Relationship Id="rId4" Type="http://schemas.openxmlformats.org/officeDocument/2006/relationships/hyperlink" Target="https://bitcoin.fr/qu-est-ce-que-bitcoin/" TargetMode="External"/><Relationship Id="rId9" Type="http://schemas.openxmlformats.org/officeDocument/2006/relationships/hyperlink" Target="https://www.xerficanal.com/economie/emission/Marc-Bidan-La-blockchain-va-t-elle-bouleverser-l-economie-_3747349.html"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fr.wikipedia.org/wiki/Cryptomonnaie" TargetMode="External"/><Relationship Id="rId2" Type="http://schemas.openxmlformats.org/officeDocument/2006/relationships/hyperlink" Target="https://www.amf-france.org/fr/espace-epargnants/proteger-son-epargne/crypto-actifs-bitcoin-etc"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tangem.com/fr/glossary/token-economy/" TargetMode="External"/><Relationship Id="rId2" Type="http://schemas.openxmlformats.org/officeDocument/2006/relationships/hyperlink" Target="https://www.coinhouse.com/fr/academie/blockchain/token"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fr.wikipedia.org/wiki/NFT"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regafi.fr/spip.php?rubrique1" TargetMode="External"/><Relationship Id="rId2" Type="http://schemas.openxmlformats.org/officeDocument/2006/relationships/hyperlink" Target="https://fr.wikipedia.org/wiki/Cryptomonnaie"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hyperlink" Target="https://fr.investing.com/crypto/currencies" TargetMode="External"/><Relationship Id="rId3" Type="http://schemas.openxmlformats.org/officeDocument/2006/relationships/hyperlink" Target="https://fr.investing.com/crypto/ethereum" TargetMode="External"/><Relationship Id="rId7" Type="http://schemas.openxmlformats.org/officeDocument/2006/relationships/hyperlink" Target="https://fr.investing.com/crypto/solana" TargetMode="External"/><Relationship Id="rId2" Type="http://schemas.openxmlformats.org/officeDocument/2006/relationships/hyperlink" Target="https://fr.investing.com/crypto/bitcoin" TargetMode="External"/><Relationship Id="rId1" Type="http://schemas.openxmlformats.org/officeDocument/2006/relationships/slideLayout" Target="../slideLayouts/slideLayout1.xml"/><Relationship Id="rId6" Type="http://schemas.openxmlformats.org/officeDocument/2006/relationships/hyperlink" Target="https://fr.investing.com/crypto/bnb" TargetMode="External"/><Relationship Id="rId5" Type="http://schemas.openxmlformats.org/officeDocument/2006/relationships/hyperlink" Target="https://fr.investing.com/crypto/xrp" TargetMode="External"/><Relationship Id="rId4" Type="http://schemas.openxmlformats.org/officeDocument/2006/relationships/hyperlink" Target="https://fr.investing.com/crypto/tether"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investir.lesechos.fr/marches-indices/bitcoin-cryptomonnaies/meta-chercherait-a-se-relancer-dans-les-cryptos-2165446" TargetMode="External"/><Relationship Id="rId1" Type="http://schemas.openxmlformats.org/officeDocument/2006/relationships/slideLayout" Target="../slideLayouts/slideLayout1.xml"/><Relationship Id="rId4" Type="http://schemas.openxmlformats.org/officeDocument/2006/relationships/hyperlink" Target="https://www.radiofrance.fr/franceculture/podcasts/la-methode-scientifique/facebook-il-ne-lui-manque-plus-que-la-monnaie-2116606"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s://www.amf-france.org/fr/espace-professionnels/fintech/mes-relations-avec-lamf/prestataires-de-services-sur-actifs-numeriques-psan/obtenir-un-enregistrement-un-agrement-psan#Liste_des_PSAN_enregistrsagrs_auprs_de_lAMF"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699023"/>
            <a:ext cx="6858000" cy="697096"/>
          </a:xfrm>
        </p:spPr>
        <p:txBody>
          <a:bodyPr>
            <a:normAutofit fontScale="90000"/>
          </a:bodyPr>
          <a:lstStyle/>
          <a:p>
            <a:r>
              <a:rPr lang="fr-FR" dirty="0" smtClean="0">
                <a:hlinkClick r:id="rId2"/>
              </a:rPr>
              <a:t>Marc.Bidan@univ-nantes.fr</a:t>
            </a:r>
            <a:r>
              <a:rPr lang="fr-FR" dirty="0" smtClean="0"/>
              <a:t> </a:t>
            </a:r>
            <a:endParaRPr lang="fr-FR" dirty="0"/>
          </a:p>
        </p:txBody>
      </p:sp>
      <p:sp>
        <p:nvSpPr>
          <p:cNvPr id="3" name="Sous-titre 2"/>
          <p:cNvSpPr>
            <a:spLocks noGrp="1"/>
          </p:cNvSpPr>
          <p:nvPr>
            <p:ph type="subTitle" idx="1"/>
          </p:nvPr>
        </p:nvSpPr>
        <p:spPr>
          <a:xfrm>
            <a:off x="390293" y="2596986"/>
            <a:ext cx="8240751" cy="3010684"/>
          </a:xfrm>
        </p:spPr>
        <p:txBody>
          <a:bodyPr>
            <a:normAutofit fontScale="62500" lnSpcReduction="20000"/>
          </a:bodyPr>
          <a:lstStyle/>
          <a:p>
            <a:r>
              <a:rPr lang="fr-FR" dirty="0" smtClean="0"/>
              <a:t>Une conférence proposée par l’Université Permanente </a:t>
            </a:r>
          </a:p>
          <a:p>
            <a:r>
              <a:rPr lang="fr-FR" dirty="0" smtClean="0"/>
              <a:t>Mardi 18 Novembre 2025 </a:t>
            </a:r>
            <a:r>
              <a:rPr lang="fr-FR" dirty="0"/>
              <a:t>/ Salle </a:t>
            </a:r>
            <a:r>
              <a:rPr lang="fr-FR" dirty="0" err="1" smtClean="0"/>
              <a:t>Dolia</a:t>
            </a:r>
            <a:endParaRPr lang="fr-FR" dirty="0"/>
          </a:p>
          <a:p>
            <a:r>
              <a:rPr lang="fr-FR" dirty="0" smtClean="0"/>
              <a:t> Saint-Georges-de-Montaigu</a:t>
            </a:r>
          </a:p>
          <a:p>
            <a:endParaRPr lang="fr-FR" dirty="0" smtClean="0"/>
          </a:p>
          <a:p>
            <a:r>
              <a:rPr lang="fr-FR" dirty="0" smtClean="0">
                <a:solidFill>
                  <a:srgbClr val="FF0000"/>
                </a:solidFill>
              </a:rPr>
              <a:t>«De </a:t>
            </a:r>
            <a:r>
              <a:rPr lang="fr-FR" dirty="0">
                <a:solidFill>
                  <a:srgbClr val="FF0000"/>
                </a:solidFill>
              </a:rPr>
              <a:t>la </a:t>
            </a:r>
            <a:r>
              <a:rPr lang="fr-FR" dirty="0" err="1">
                <a:solidFill>
                  <a:srgbClr val="FF0000"/>
                </a:solidFill>
              </a:rPr>
              <a:t>blockchain</a:t>
            </a:r>
            <a:r>
              <a:rPr lang="fr-FR" dirty="0">
                <a:solidFill>
                  <a:srgbClr val="FF0000"/>
                </a:solidFill>
              </a:rPr>
              <a:t> aux </a:t>
            </a:r>
            <a:r>
              <a:rPr lang="fr-FR" dirty="0" err="1" smtClean="0">
                <a:solidFill>
                  <a:srgbClr val="FF0000"/>
                </a:solidFill>
              </a:rPr>
              <a:t>cryptomonnaies</a:t>
            </a:r>
            <a:r>
              <a:rPr lang="fr-FR" dirty="0" smtClean="0">
                <a:solidFill>
                  <a:srgbClr val="FF0000"/>
                </a:solidFill>
              </a:rPr>
              <a:t>… </a:t>
            </a:r>
          </a:p>
          <a:p>
            <a:r>
              <a:rPr lang="fr-FR" dirty="0" smtClean="0">
                <a:solidFill>
                  <a:srgbClr val="FF0000"/>
                </a:solidFill>
              </a:rPr>
              <a:t>exploration </a:t>
            </a:r>
            <a:r>
              <a:rPr lang="fr-FR" dirty="0">
                <a:solidFill>
                  <a:srgbClr val="FF0000"/>
                </a:solidFill>
              </a:rPr>
              <a:t>d’une révolution </a:t>
            </a:r>
            <a:r>
              <a:rPr lang="fr-FR" dirty="0" smtClean="0">
                <a:solidFill>
                  <a:srgbClr val="FF0000"/>
                </a:solidFill>
              </a:rPr>
              <a:t>en attente »</a:t>
            </a:r>
          </a:p>
          <a:p>
            <a:endParaRPr lang="fr-FR" dirty="0">
              <a:solidFill>
                <a:srgbClr val="FF0000"/>
              </a:solidFill>
            </a:endParaRPr>
          </a:p>
          <a:p>
            <a:r>
              <a:rPr lang="fr-FR" dirty="0" smtClean="0">
                <a:solidFill>
                  <a:srgbClr val="FF0000"/>
                </a:solidFill>
              </a:rPr>
              <a:t>Ou </a:t>
            </a:r>
            <a:r>
              <a:rPr lang="fr-FR" dirty="0" smtClean="0">
                <a:solidFill>
                  <a:srgbClr val="FF0000"/>
                </a:solidFill>
              </a:rPr>
              <a:t>…</a:t>
            </a:r>
            <a:r>
              <a:rPr lang="fr-FR" dirty="0" smtClean="0">
                <a:solidFill>
                  <a:srgbClr val="FF0000"/>
                </a:solidFill>
              </a:rPr>
              <a:t>mais que se passe t il donc sur les marchés des crypto actifs ? </a:t>
            </a:r>
          </a:p>
          <a:p>
            <a:r>
              <a:rPr lang="fr-FR" dirty="0" smtClean="0"/>
              <a:t> </a:t>
            </a:r>
            <a:endParaRPr lang="fr-FR" dirty="0"/>
          </a:p>
        </p:txBody>
      </p:sp>
    </p:spTree>
    <p:extLst>
      <p:ext uri="{BB962C8B-B14F-4D97-AF65-F5344CB8AC3E}">
        <p14:creationId xmlns:p14="http://schemas.microsoft.com/office/powerpoint/2010/main" val="2450511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602166"/>
            <a:ext cx="7209263" cy="5005504"/>
          </a:xfrm>
        </p:spPr>
        <p:txBody>
          <a:bodyPr>
            <a:normAutofit fontScale="92500" lnSpcReduction="10000"/>
          </a:bodyPr>
          <a:lstStyle/>
          <a:p>
            <a:r>
              <a:rPr lang="fr-FR" dirty="0" smtClean="0"/>
              <a:t>Quelques </a:t>
            </a:r>
            <a:r>
              <a:rPr lang="fr-FR" dirty="0" smtClean="0"/>
              <a:t>nuances …</a:t>
            </a:r>
          </a:p>
          <a:p>
            <a:endParaRPr lang="fr-FR" dirty="0" smtClean="0"/>
          </a:p>
          <a:p>
            <a:r>
              <a:rPr lang="fr-FR" dirty="0" smtClean="0"/>
              <a:t>Pour intervenir sur le marché des CA un </a:t>
            </a:r>
            <a:r>
              <a:rPr lang="fr-FR" dirty="0"/>
              <a:t>enregistrement auprès de l’AMF en tant que prestataire de services sur actifs numériques (PSAN) est </a:t>
            </a:r>
            <a:r>
              <a:rPr lang="fr-FR" dirty="0" smtClean="0"/>
              <a:t>souvent obligatoire et </a:t>
            </a:r>
            <a:r>
              <a:rPr lang="fr-FR" dirty="0"/>
              <a:t>la liste </a:t>
            </a:r>
            <a:r>
              <a:rPr lang="fr-FR" dirty="0" smtClean="0"/>
              <a:t>« noire» est là</a:t>
            </a:r>
          </a:p>
          <a:p>
            <a:endParaRPr lang="fr-FR" dirty="0"/>
          </a:p>
          <a:p>
            <a:r>
              <a:rPr lang="fr-FR" dirty="0"/>
              <a:t> </a:t>
            </a:r>
            <a:r>
              <a:rPr lang="fr-FR" dirty="0">
                <a:hlinkClick r:id="rId2"/>
              </a:rPr>
              <a:t>https://</a:t>
            </a:r>
            <a:r>
              <a:rPr lang="fr-FR" dirty="0" smtClean="0">
                <a:hlinkClick r:id="rId2"/>
              </a:rPr>
              <a:t>www.amf-france.org/fr/espace-epargnants/proteger-son-epargne/listes-noires-et-mises-en-garde</a:t>
            </a:r>
            <a:r>
              <a:rPr lang="fr-FR" dirty="0" smtClean="0"/>
              <a:t> </a:t>
            </a:r>
          </a:p>
          <a:p>
            <a:endParaRPr lang="fr-FR" dirty="0" smtClean="0"/>
          </a:p>
        </p:txBody>
      </p:sp>
    </p:spTree>
    <p:extLst>
      <p:ext uri="{BB962C8B-B14F-4D97-AF65-F5344CB8AC3E}">
        <p14:creationId xmlns:p14="http://schemas.microsoft.com/office/powerpoint/2010/main" val="3331691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602166"/>
            <a:ext cx="7209263" cy="5005504"/>
          </a:xfrm>
        </p:spPr>
        <p:txBody>
          <a:bodyPr>
            <a:normAutofit fontScale="55000" lnSpcReduction="20000"/>
          </a:bodyPr>
          <a:lstStyle/>
          <a:p>
            <a:r>
              <a:rPr lang="fr-FR" dirty="0" smtClean="0"/>
              <a:t>Quelques </a:t>
            </a:r>
            <a:r>
              <a:rPr lang="fr-FR" dirty="0" smtClean="0"/>
              <a:t>concepts clés …</a:t>
            </a:r>
            <a:endParaRPr lang="fr-FR" dirty="0" smtClean="0"/>
          </a:p>
          <a:p>
            <a:endParaRPr lang="fr-FR" dirty="0"/>
          </a:p>
          <a:p>
            <a:r>
              <a:rPr lang="fr-FR" sz="3400" u="sng" dirty="0" smtClean="0"/>
              <a:t>Régulation (des marchés) </a:t>
            </a:r>
            <a:r>
              <a:rPr lang="fr-FR" sz="3400" dirty="0" smtClean="0"/>
              <a:t>:</a:t>
            </a:r>
            <a:r>
              <a:rPr lang="fr-FR" sz="3400" dirty="0"/>
              <a:t>Dans la théorie économique, le terme de régulation est </a:t>
            </a:r>
            <a:r>
              <a:rPr lang="fr-FR" sz="3400" dirty="0" smtClean="0"/>
              <a:t>complexe</a:t>
            </a:r>
            <a:r>
              <a:rPr lang="fr-FR" sz="3400" dirty="0"/>
              <a:t>. Au lendemain des chocs pétroliers, Michel </a:t>
            </a:r>
            <a:r>
              <a:rPr lang="fr-FR" sz="3400" dirty="0" err="1"/>
              <a:t>Aglietta</a:t>
            </a:r>
            <a:r>
              <a:rPr lang="fr-FR" sz="3400" dirty="0"/>
              <a:t>, Robert Boyer et Alain </a:t>
            </a:r>
            <a:r>
              <a:rPr lang="fr-FR" sz="3400" dirty="0" err="1"/>
              <a:t>Lipietz</a:t>
            </a:r>
            <a:r>
              <a:rPr lang="fr-FR" sz="3400" dirty="0"/>
              <a:t> </a:t>
            </a:r>
            <a:r>
              <a:rPr lang="fr-FR" sz="3400" dirty="0" smtClean="0"/>
              <a:t>et bien d’autres remettent </a:t>
            </a:r>
            <a:r>
              <a:rPr lang="fr-FR" sz="3400" dirty="0"/>
              <a:t>en question les analyses libérales du </a:t>
            </a:r>
            <a:r>
              <a:rPr lang="fr-FR" sz="3400" dirty="0" smtClean="0"/>
              <a:t>marché. </a:t>
            </a:r>
            <a:endParaRPr lang="fr-FR" sz="3400" dirty="0" smtClean="0"/>
          </a:p>
          <a:p>
            <a:endParaRPr lang="fr-FR" sz="3400" dirty="0" smtClean="0"/>
          </a:p>
          <a:p>
            <a:r>
              <a:rPr lang="fr-FR" sz="3400" dirty="0" smtClean="0"/>
              <a:t>La </a:t>
            </a:r>
            <a:r>
              <a:rPr lang="fr-FR" sz="3400" dirty="0"/>
              <a:t>crise n’est pas </a:t>
            </a:r>
            <a:r>
              <a:rPr lang="fr-FR" sz="3400" u="sng" dirty="0"/>
              <a:t>uniquement la conséquence </a:t>
            </a:r>
            <a:r>
              <a:rPr lang="fr-FR" sz="3400" dirty="0"/>
              <a:t>d’une hausse des prix du pétrole mais aussi le signe de la fin d’un régime d’accumulation qui reposait sur une organisation de la production et de la consommation </a:t>
            </a:r>
            <a:r>
              <a:rPr lang="fr-FR" sz="3400" dirty="0">
                <a:solidFill>
                  <a:srgbClr val="FF0000"/>
                </a:solidFill>
              </a:rPr>
              <a:t>inspirée du fordisme</a:t>
            </a:r>
            <a:r>
              <a:rPr lang="fr-FR" sz="3400" dirty="0" smtClean="0">
                <a:solidFill>
                  <a:srgbClr val="FF0000"/>
                </a:solidFill>
              </a:rPr>
              <a:t>. </a:t>
            </a:r>
          </a:p>
          <a:p>
            <a:r>
              <a:rPr lang="fr-FR" dirty="0">
                <a:hlinkClick r:id="rId2"/>
              </a:rPr>
              <a:t>https://www.lafinancepourtous.com/decryptages/marches-financiers/fonctionnement-du-marche/regulation/regulation-definition-et-enjeux</a:t>
            </a:r>
            <a:r>
              <a:rPr lang="fr-FR" dirty="0" smtClean="0">
                <a:hlinkClick r:id="rId2"/>
              </a:rPr>
              <a:t>/</a:t>
            </a:r>
            <a:r>
              <a:rPr lang="fr-FR" dirty="0" smtClean="0"/>
              <a:t> </a:t>
            </a:r>
          </a:p>
          <a:p>
            <a:r>
              <a:rPr lang="fr-FR" dirty="0" smtClean="0"/>
              <a:t> </a:t>
            </a:r>
            <a:endParaRPr lang="fr-FR" dirty="0" smtClean="0"/>
          </a:p>
          <a:p>
            <a:r>
              <a:rPr lang="fr-FR" dirty="0" smtClean="0"/>
              <a:t>Pour réguler =&gt; Monnaie fiat </a:t>
            </a:r>
            <a:r>
              <a:rPr lang="fr-FR" dirty="0" smtClean="0">
                <a:solidFill>
                  <a:srgbClr val="FF0000"/>
                </a:solidFill>
              </a:rPr>
              <a:t>Vs</a:t>
            </a:r>
            <a:r>
              <a:rPr lang="fr-FR" dirty="0" smtClean="0"/>
              <a:t> </a:t>
            </a:r>
            <a:r>
              <a:rPr lang="fr-FR" dirty="0"/>
              <a:t>Monnaie crypto (Le terme “fiat" vient du latin signifiant littéralement </a:t>
            </a:r>
            <a:r>
              <a:rPr lang="fr-FR" dirty="0">
                <a:solidFill>
                  <a:srgbClr val="FF0000"/>
                </a:solidFill>
              </a:rPr>
              <a:t>“qu'il en soit ainsi” </a:t>
            </a:r>
            <a:r>
              <a:rPr lang="fr-FR" dirty="0"/>
              <a:t>ou “que cela soit fait”. Dans un contexte monétaire, il fait tout référence au décret gouvernemental qui confère sa valeur à la monnaie, et lui donne cours légal </a:t>
            </a:r>
            <a:r>
              <a:rPr lang="fr-FR" dirty="0" smtClean="0"/>
              <a:t>officiel)</a:t>
            </a:r>
            <a:endParaRPr lang="fr-FR" dirty="0"/>
          </a:p>
        </p:txBody>
      </p:sp>
    </p:spTree>
    <p:extLst>
      <p:ext uri="{BB962C8B-B14F-4D97-AF65-F5344CB8AC3E}">
        <p14:creationId xmlns:p14="http://schemas.microsoft.com/office/powerpoint/2010/main" val="793116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602165"/>
            <a:ext cx="7209263" cy="6043961"/>
          </a:xfrm>
        </p:spPr>
        <p:txBody>
          <a:bodyPr>
            <a:normAutofit fontScale="55000" lnSpcReduction="20000"/>
          </a:bodyPr>
          <a:lstStyle/>
          <a:p>
            <a:r>
              <a:rPr lang="fr-FR" dirty="0" smtClean="0"/>
              <a:t>Quelques éclaircissements sur le titre …</a:t>
            </a:r>
          </a:p>
          <a:p>
            <a:endParaRPr lang="fr-FR" dirty="0"/>
          </a:p>
          <a:p>
            <a:r>
              <a:rPr lang="fr-FR" u="sng" dirty="0" smtClean="0"/>
              <a:t>Régulation</a:t>
            </a:r>
            <a:r>
              <a:rPr lang="fr-FR" dirty="0" smtClean="0"/>
              <a:t> (des marchés) :  </a:t>
            </a:r>
            <a:r>
              <a:rPr lang="fr-FR" dirty="0"/>
              <a:t>La réglementation et la supervision sont souvent exercées par l’État directement ou par l’intermédiaire d’autorités administratives publiques qui peuvent être plus ou moins indépendantes et dotées d’une certaine autonomie, par exemple le Conseil supérieur de l’audiovisuel (CSA), la Commission de régulation de l’énergie (CRE), l’Autorité de régulation des communications électroniques et des postes (</a:t>
            </a:r>
            <a:r>
              <a:rPr lang="fr-FR" dirty="0" err="1"/>
              <a:t>Arcep</a:t>
            </a:r>
            <a:r>
              <a:rPr lang="fr-FR" dirty="0"/>
              <a:t>), </a:t>
            </a:r>
            <a:endParaRPr lang="fr-FR" dirty="0" smtClean="0"/>
          </a:p>
          <a:p>
            <a:endParaRPr lang="fr-FR" u="sng" dirty="0"/>
          </a:p>
          <a:p>
            <a:r>
              <a:rPr lang="fr-FR" dirty="0" smtClean="0"/>
              <a:t>…et </a:t>
            </a:r>
            <a:r>
              <a:rPr lang="fr-FR" dirty="0"/>
              <a:t>bien sûr </a:t>
            </a:r>
            <a:r>
              <a:rPr lang="fr-FR" u="sng" dirty="0"/>
              <a:t>dans la sphère financière</a:t>
            </a:r>
            <a:r>
              <a:rPr lang="fr-FR" dirty="0"/>
              <a:t>, </a:t>
            </a:r>
            <a:r>
              <a:rPr lang="fr-FR" dirty="0">
                <a:solidFill>
                  <a:srgbClr val="FF0000"/>
                </a:solidFill>
              </a:rPr>
              <a:t>l’Autorité des marchés financiers (AMF),</a:t>
            </a:r>
            <a:r>
              <a:rPr lang="fr-FR" dirty="0"/>
              <a:t> l’Autorité de contrôle prudentiel et de résolution (ACPR), l’Autorité bancaire européenne (ABE), la Banque de France pour une part (veille à la stabilité financière</a:t>
            </a:r>
            <a:r>
              <a:rPr lang="fr-FR" dirty="0" smtClean="0"/>
              <a:t>)…Ces institutions interviennent également sur les marchés des crypto actifs</a:t>
            </a:r>
          </a:p>
          <a:p>
            <a:endParaRPr lang="fr-FR" dirty="0"/>
          </a:p>
          <a:p>
            <a:endParaRPr lang="fr-FR" dirty="0" smtClean="0"/>
          </a:p>
          <a:p>
            <a:r>
              <a:rPr lang="fr-FR" dirty="0" smtClean="0"/>
              <a:t> </a:t>
            </a:r>
            <a:r>
              <a:rPr lang="fr-FR" dirty="0">
                <a:hlinkClick r:id="rId2"/>
              </a:rPr>
              <a:t>https://www.lafinancepourtous.com/decryptages/crises-economiques/mecanique-des-crises/risque-systemique</a:t>
            </a:r>
            <a:r>
              <a:rPr lang="fr-FR" dirty="0" smtClean="0">
                <a:hlinkClick r:id="rId2"/>
              </a:rPr>
              <a:t>/</a:t>
            </a:r>
            <a:r>
              <a:rPr lang="fr-FR" dirty="0" smtClean="0"/>
              <a:t> </a:t>
            </a:r>
          </a:p>
          <a:p>
            <a:endParaRPr lang="fr-FR" dirty="0"/>
          </a:p>
          <a:p>
            <a:r>
              <a:rPr lang="fr-FR" dirty="0" smtClean="0"/>
              <a:t>IE. La </a:t>
            </a:r>
            <a:r>
              <a:rPr lang="fr-FR" dirty="0"/>
              <a:t>monnaie </a:t>
            </a:r>
            <a:r>
              <a:rPr lang="fr-FR" u="sng" dirty="0"/>
              <a:t>n’est pas une marchandise comme les autres</a:t>
            </a:r>
            <a:r>
              <a:rPr lang="fr-FR" dirty="0"/>
              <a:t>. Elle est un bien public dont l’existence a toujours reposé sur la puissance publique </a:t>
            </a:r>
            <a:r>
              <a:rPr lang="fr-FR" dirty="0" smtClean="0"/>
              <a:t>et sa capacité à </a:t>
            </a:r>
            <a:r>
              <a:rPr lang="fr-FR" dirty="0" smtClean="0">
                <a:solidFill>
                  <a:srgbClr val="FF0000"/>
                </a:solidFill>
              </a:rPr>
              <a:t>« battre/frapper monnaie » </a:t>
            </a:r>
            <a:r>
              <a:rPr lang="fr-FR" dirty="0" smtClean="0"/>
              <a:t>(souveraineté des Etats</a:t>
            </a:r>
            <a:r>
              <a:rPr lang="fr-FR" dirty="0"/>
              <a:t>) </a:t>
            </a:r>
            <a:r>
              <a:rPr lang="fr-FR" dirty="0" smtClean="0"/>
              <a:t>!</a:t>
            </a:r>
            <a:endParaRPr lang="fr-FR" dirty="0"/>
          </a:p>
        </p:txBody>
      </p:sp>
    </p:spTree>
    <p:extLst>
      <p:ext uri="{BB962C8B-B14F-4D97-AF65-F5344CB8AC3E}">
        <p14:creationId xmlns:p14="http://schemas.microsoft.com/office/powerpoint/2010/main" val="949542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602165"/>
            <a:ext cx="7209263" cy="6043961"/>
          </a:xfrm>
        </p:spPr>
        <p:txBody>
          <a:bodyPr>
            <a:normAutofit fontScale="92500"/>
          </a:bodyPr>
          <a:lstStyle/>
          <a:p>
            <a:r>
              <a:rPr lang="fr-FR" dirty="0" smtClean="0"/>
              <a:t>Quelques éclaircissements sur le titre …</a:t>
            </a:r>
          </a:p>
          <a:p>
            <a:endParaRPr lang="fr-FR" dirty="0"/>
          </a:p>
          <a:p>
            <a:r>
              <a:rPr lang="fr-FR" u="sng" dirty="0" smtClean="0"/>
              <a:t>Régulation</a:t>
            </a:r>
            <a:r>
              <a:rPr lang="fr-FR" dirty="0" smtClean="0"/>
              <a:t> (monétaire) </a:t>
            </a:r>
            <a:r>
              <a:rPr lang="fr-FR" dirty="0"/>
              <a:t>: La monnaie existe sous </a:t>
            </a:r>
            <a:r>
              <a:rPr lang="fr-FR" dirty="0" smtClean="0"/>
              <a:t>trois </a:t>
            </a:r>
            <a:r>
              <a:rPr lang="fr-FR" dirty="0"/>
              <a:t>formes : les pièces </a:t>
            </a:r>
            <a:r>
              <a:rPr lang="fr-FR" dirty="0" smtClean="0"/>
              <a:t>(monnaie divisionnaire) et </a:t>
            </a:r>
            <a:r>
              <a:rPr lang="fr-FR" dirty="0"/>
              <a:t>les billets, que l'on appelle la monnaie </a:t>
            </a:r>
            <a:r>
              <a:rPr lang="fr-FR" u="sng" dirty="0"/>
              <a:t>fiduciaire</a:t>
            </a:r>
            <a:r>
              <a:rPr lang="fr-FR" dirty="0"/>
              <a:t>, et les écritures sur les comptes bancaires, que l'on appelle la monnaie </a:t>
            </a:r>
            <a:r>
              <a:rPr lang="fr-FR" u="sng" dirty="0" smtClean="0"/>
              <a:t>scripturale (</a:t>
            </a:r>
            <a:r>
              <a:rPr lang="fr-FR" dirty="0" smtClean="0"/>
              <a:t>aujourd'hui </a:t>
            </a:r>
            <a:r>
              <a:rPr lang="fr-FR" dirty="0"/>
              <a:t>plus de 90 % de la monnaie en circulation dans la zone </a:t>
            </a:r>
            <a:r>
              <a:rPr lang="fr-FR" dirty="0" smtClean="0"/>
              <a:t>euro) et la monnaie </a:t>
            </a:r>
            <a:r>
              <a:rPr lang="fr-FR" u="sng" dirty="0" smtClean="0"/>
              <a:t>électronique</a:t>
            </a:r>
            <a:r>
              <a:rPr lang="fr-FR" dirty="0" smtClean="0"/>
              <a:t>…mais le terme de crypto </a:t>
            </a:r>
            <a:r>
              <a:rPr lang="fr-FR" dirty="0" smtClean="0">
                <a:solidFill>
                  <a:srgbClr val="FF0000"/>
                </a:solidFill>
              </a:rPr>
              <a:t>monnaie</a:t>
            </a:r>
            <a:r>
              <a:rPr lang="fr-FR" dirty="0" smtClean="0"/>
              <a:t> n’est pas listé ici  </a:t>
            </a:r>
          </a:p>
          <a:p>
            <a:r>
              <a:rPr lang="fr-FR" dirty="0"/>
              <a:t> </a:t>
            </a:r>
            <a:r>
              <a:rPr lang="fr-FR" dirty="0">
                <a:hlinkClick r:id="rId2"/>
              </a:rPr>
              <a:t>https://www.banque-france.fr/fr</a:t>
            </a:r>
            <a:r>
              <a:rPr lang="fr-FR" dirty="0" smtClean="0">
                <a:hlinkClick r:id="rId2"/>
              </a:rPr>
              <a:t>/</a:t>
            </a:r>
            <a:endParaRPr lang="fr-FR" dirty="0"/>
          </a:p>
        </p:txBody>
      </p:sp>
    </p:spTree>
    <p:extLst>
      <p:ext uri="{BB962C8B-B14F-4D97-AF65-F5344CB8AC3E}">
        <p14:creationId xmlns:p14="http://schemas.microsoft.com/office/powerpoint/2010/main" val="4699061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602165"/>
            <a:ext cx="7209263" cy="1927675"/>
          </a:xfrm>
        </p:spPr>
        <p:txBody>
          <a:bodyPr>
            <a:normAutofit/>
          </a:bodyPr>
          <a:lstStyle/>
          <a:p>
            <a:r>
              <a:rPr lang="fr-FR" dirty="0" smtClean="0"/>
              <a:t>Quelques éclaircissements sur le titre …</a:t>
            </a:r>
          </a:p>
          <a:p>
            <a:endParaRPr lang="fr-FR" dirty="0"/>
          </a:p>
          <a:p>
            <a:r>
              <a:rPr lang="fr-FR" u="sng" dirty="0" smtClean="0"/>
              <a:t>Disruption</a:t>
            </a:r>
            <a:r>
              <a:rPr lang="fr-FR" dirty="0" smtClean="0"/>
              <a:t>: avant/après la </a:t>
            </a:r>
            <a:r>
              <a:rPr lang="fr-FR" dirty="0" smtClean="0">
                <a:solidFill>
                  <a:srgbClr val="FF0000"/>
                </a:solidFill>
              </a:rPr>
              <a:t>convertibilité or </a:t>
            </a:r>
          </a:p>
          <a:p>
            <a:endParaRPr lang="fr-FR" dirty="0"/>
          </a:p>
          <a:p>
            <a:endParaRPr lang="fr-FR" dirty="0"/>
          </a:p>
        </p:txBody>
      </p:sp>
      <p:pic>
        <p:nvPicPr>
          <p:cNvPr id="2" name="Image 1"/>
          <p:cNvPicPr>
            <a:picLocks noChangeAspect="1"/>
          </p:cNvPicPr>
          <p:nvPr/>
        </p:nvPicPr>
        <p:blipFill>
          <a:blip r:embed="rId2"/>
          <a:stretch>
            <a:fillRect/>
          </a:stretch>
        </p:blipFill>
        <p:spPr>
          <a:xfrm>
            <a:off x="304800" y="2529839"/>
            <a:ext cx="8671560" cy="4206241"/>
          </a:xfrm>
          <a:prstGeom prst="rect">
            <a:avLst/>
          </a:prstGeom>
        </p:spPr>
      </p:pic>
    </p:spTree>
    <p:extLst>
      <p:ext uri="{BB962C8B-B14F-4D97-AF65-F5344CB8AC3E}">
        <p14:creationId xmlns:p14="http://schemas.microsoft.com/office/powerpoint/2010/main" val="3032401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602165"/>
            <a:ext cx="7209263" cy="1927675"/>
          </a:xfrm>
        </p:spPr>
        <p:txBody>
          <a:bodyPr>
            <a:normAutofit/>
          </a:bodyPr>
          <a:lstStyle/>
          <a:p>
            <a:r>
              <a:rPr lang="fr-FR" dirty="0" smtClean="0"/>
              <a:t>Quelques éclaircissements sur le titre …</a:t>
            </a:r>
          </a:p>
          <a:p>
            <a:endParaRPr lang="fr-FR" dirty="0"/>
          </a:p>
          <a:p>
            <a:r>
              <a:rPr lang="fr-FR" u="sng" dirty="0" smtClean="0"/>
              <a:t>Disruption</a:t>
            </a:r>
            <a:r>
              <a:rPr lang="fr-FR" dirty="0" smtClean="0"/>
              <a:t>: le </a:t>
            </a:r>
            <a:r>
              <a:rPr lang="fr-FR" dirty="0" smtClean="0">
                <a:solidFill>
                  <a:srgbClr val="FF0000"/>
                </a:solidFill>
              </a:rPr>
              <a:t>stock d’or </a:t>
            </a:r>
            <a:r>
              <a:rPr lang="fr-FR" dirty="0" smtClean="0"/>
              <a:t>(non industriel) </a:t>
            </a:r>
          </a:p>
          <a:p>
            <a:endParaRPr lang="fr-FR" dirty="0"/>
          </a:p>
          <a:p>
            <a:endParaRPr lang="fr-FR" dirty="0"/>
          </a:p>
        </p:txBody>
      </p:sp>
      <p:pic>
        <p:nvPicPr>
          <p:cNvPr id="4" name="Image 3"/>
          <p:cNvPicPr>
            <a:picLocks noChangeAspect="1"/>
          </p:cNvPicPr>
          <p:nvPr/>
        </p:nvPicPr>
        <p:blipFill>
          <a:blip r:embed="rId2"/>
          <a:stretch>
            <a:fillRect/>
          </a:stretch>
        </p:blipFill>
        <p:spPr>
          <a:xfrm>
            <a:off x="1143000" y="2758440"/>
            <a:ext cx="6858000" cy="3855720"/>
          </a:xfrm>
          <a:prstGeom prst="rect">
            <a:avLst/>
          </a:prstGeom>
        </p:spPr>
      </p:pic>
    </p:spTree>
    <p:extLst>
      <p:ext uri="{BB962C8B-B14F-4D97-AF65-F5344CB8AC3E}">
        <p14:creationId xmlns:p14="http://schemas.microsoft.com/office/powerpoint/2010/main" val="2735029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602165"/>
            <a:ext cx="7209263" cy="1927675"/>
          </a:xfrm>
        </p:spPr>
        <p:txBody>
          <a:bodyPr>
            <a:normAutofit fontScale="92500" lnSpcReduction="20000"/>
          </a:bodyPr>
          <a:lstStyle/>
          <a:p>
            <a:r>
              <a:rPr lang="fr-FR" dirty="0" smtClean="0"/>
              <a:t>Quelques éclaircissements sur le titre …</a:t>
            </a:r>
          </a:p>
          <a:p>
            <a:endParaRPr lang="fr-FR" dirty="0"/>
          </a:p>
          <a:p>
            <a:r>
              <a:rPr lang="fr-FR" u="sng" dirty="0" smtClean="0"/>
              <a:t>Disruption</a:t>
            </a:r>
            <a:r>
              <a:rPr lang="fr-FR" dirty="0" smtClean="0"/>
              <a:t>: la valeur de l’or en </a:t>
            </a:r>
            <a:r>
              <a:rPr lang="fr-FR" dirty="0" err="1" smtClean="0"/>
              <a:t>nov</a:t>
            </a:r>
            <a:r>
              <a:rPr lang="fr-FR" dirty="0" smtClean="0"/>
              <a:t> 2025</a:t>
            </a:r>
          </a:p>
          <a:p>
            <a:r>
              <a:rPr lang="fr-FR" dirty="0" smtClean="0"/>
              <a:t> </a:t>
            </a:r>
          </a:p>
          <a:p>
            <a:endParaRPr lang="fr-FR" dirty="0"/>
          </a:p>
          <a:p>
            <a:endParaRPr lang="fr-FR" dirty="0"/>
          </a:p>
        </p:txBody>
      </p:sp>
      <p:sp>
        <p:nvSpPr>
          <p:cNvPr id="2" name="Rectangle 1"/>
          <p:cNvSpPr/>
          <p:nvPr/>
        </p:nvSpPr>
        <p:spPr>
          <a:xfrm>
            <a:off x="655320" y="2551836"/>
            <a:ext cx="7345680" cy="1200329"/>
          </a:xfrm>
          <a:prstGeom prst="rect">
            <a:avLst/>
          </a:prstGeom>
        </p:spPr>
        <p:txBody>
          <a:bodyPr wrap="square">
            <a:spAutoFit/>
          </a:bodyPr>
          <a:lstStyle/>
          <a:p>
            <a:r>
              <a:rPr lang="fr-FR" dirty="0">
                <a:solidFill>
                  <a:srgbClr val="00B0F0"/>
                </a:solidFill>
              </a:rPr>
              <a:t>Poids	</a:t>
            </a:r>
            <a:r>
              <a:rPr lang="fr-FR" dirty="0" smtClean="0">
                <a:solidFill>
                  <a:srgbClr val="00B0F0"/>
                </a:solidFill>
              </a:rPr>
              <a:t>               Cours </a:t>
            </a:r>
            <a:r>
              <a:rPr lang="fr-FR" dirty="0">
                <a:solidFill>
                  <a:srgbClr val="00B0F0"/>
                </a:solidFill>
              </a:rPr>
              <a:t>EUR	</a:t>
            </a:r>
            <a:r>
              <a:rPr lang="fr-FR" dirty="0" smtClean="0">
                <a:solidFill>
                  <a:srgbClr val="00B0F0"/>
                </a:solidFill>
              </a:rPr>
              <a:t>          Cours </a:t>
            </a:r>
            <a:r>
              <a:rPr lang="fr-FR" dirty="0">
                <a:solidFill>
                  <a:srgbClr val="00B0F0"/>
                </a:solidFill>
              </a:rPr>
              <a:t>USD</a:t>
            </a:r>
          </a:p>
          <a:p>
            <a:r>
              <a:rPr lang="fr-FR" dirty="0">
                <a:solidFill>
                  <a:srgbClr val="FF0000"/>
                </a:solidFill>
              </a:rPr>
              <a:t>1g Or	</a:t>
            </a:r>
            <a:r>
              <a:rPr lang="fr-FR" dirty="0" smtClean="0">
                <a:solidFill>
                  <a:srgbClr val="FF0000"/>
                </a:solidFill>
              </a:rPr>
              <a:t>               110,94 </a:t>
            </a:r>
            <a:r>
              <a:rPr lang="fr-FR" dirty="0">
                <a:solidFill>
                  <a:srgbClr val="FF0000"/>
                </a:solidFill>
              </a:rPr>
              <a:t>€	</a:t>
            </a:r>
            <a:r>
              <a:rPr lang="fr-FR" dirty="0" smtClean="0">
                <a:solidFill>
                  <a:srgbClr val="FF0000"/>
                </a:solidFill>
              </a:rPr>
              <a:t>          127,47 </a:t>
            </a:r>
            <a:r>
              <a:rPr lang="fr-FR" dirty="0">
                <a:solidFill>
                  <a:srgbClr val="FF0000"/>
                </a:solidFill>
              </a:rPr>
              <a:t>$US</a:t>
            </a:r>
          </a:p>
          <a:p>
            <a:r>
              <a:rPr lang="fr-FR" dirty="0">
                <a:solidFill>
                  <a:srgbClr val="FF0000"/>
                </a:solidFill>
              </a:rPr>
              <a:t>Once d'Or (</a:t>
            </a:r>
            <a:r>
              <a:rPr lang="fr-FR" dirty="0" smtClean="0">
                <a:solidFill>
                  <a:srgbClr val="FF0000"/>
                </a:solidFill>
              </a:rPr>
              <a:t>1oz)      3 </a:t>
            </a:r>
            <a:r>
              <a:rPr lang="fr-FR" dirty="0">
                <a:solidFill>
                  <a:srgbClr val="FF0000"/>
                </a:solidFill>
              </a:rPr>
              <a:t>450,58 €	</a:t>
            </a:r>
            <a:r>
              <a:rPr lang="fr-FR" dirty="0" smtClean="0">
                <a:solidFill>
                  <a:srgbClr val="FF0000"/>
                </a:solidFill>
              </a:rPr>
              <a:t>           3 </a:t>
            </a:r>
            <a:r>
              <a:rPr lang="fr-FR" dirty="0">
                <a:solidFill>
                  <a:srgbClr val="FF0000"/>
                </a:solidFill>
              </a:rPr>
              <a:t>964,69 $US</a:t>
            </a:r>
          </a:p>
          <a:p>
            <a:r>
              <a:rPr lang="fr-FR" dirty="0">
                <a:solidFill>
                  <a:srgbClr val="FF0000"/>
                </a:solidFill>
              </a:rPr>
              <a:t>1kg </a:t>
            </a:r>
            <a:r>
              <a:rPr lang="fr-FR" dirty="0" smtClean="0">
                <a:solidFill>
                  <a:srgbClr val="FF0000"/>
                </a:solidFill>
              </a:rPr>
              <a:t>Or</a:t>
            </a:r>
            <a:r>
              <a:rPr lang="fr-FR" dirty="0">
                <a:solidFill>
                  <a:srgbClr val="FF0000"/>
                </a:solidFill>
              </a:rPr>
              <a:t>	</a:t>
            </a:r>
            <a:r>
              <a:rPr lang="fr-FR" dirty="0" smtClean="0">
                <a:solidFill>
                  <a:srgbClr val="FF0000"/>
                </a:solidFill>
              </a:rPr>
              <a:t>                 110 </a:t>
            </a:r>
            <a:r>
              <a:rPr lang="fr-FR" dirty="0">
                <a:solidFill>
                  <a:srgbClr val="FF0000"/>
                </a:solidFill>
              </a:rPr>
              <a:t>938,83 €	</a:t>
            </a:r>
            <a:r>
              <a:rPr lang="fr-FR" dirty="0" smtClean="0">
                <a:solidFill>
                  <a:srgbClr val="FF0000"/>
                </a:solidFill>
              </a:rPr>
              <a:t>  127 </a:t>
            </a:r>
            <a:r>
              <a:rPr lang="fr-FR" dirty="0">
                <a:solidFill>
                  <a:srgbClr val="FF0000"/>
                </a:solidFill>
              </a:rPr>
              <a:t>467,61 $</a:t>
            </a:r>
            <a:r>
              <a:rPr lang="fr-FR" dirty="0" smtClean="0">
                <a:solidFill>
                  <a:srgbClr val="FF0000"/>
                </a:solidFill>
              </a:rPr>
              <a:t>US</a:t>
            </a:r>
            <a:endParaRPr lang="fr-FR" dirty="0">
              <a:solidFill>
                <a:srgbClr val="FF0000"/>
              </a:solidFill>
            </a:endParaRPr>
          </a:p>
        </p:txBody>
      </p:sp>
      <p:sp>
        <p:nvSpPr>
          <p:cNvPr id="5" name="ZoneTexte 4"/>
          <p:cNvSpPr txBox="1"/>
          <p:nvPr/>
        </p:nvSpPr>
        <p:spPr>
          <a:xfrm>
            <a:off x="1478280" y="4663440"/>
            <a:ext cx="5760720" cy="1200329"/>
          </a:xfrm>
          <a:prstGeom prst="rect">
            <a:avLst/>
          </a:prstGeom>
          <a:noFill/>
        </p:spPr>
        <p:txBody>
          <a:bodyPr wrap="square" rtlCol="0">
            <a:spAutoFit/>
          </a:bodyPr>
          <a:lstStyle/>
          <a:p>
            <a:pPr algn="ctr"/>
            <a:r>
              <a:rPr lang="fr-FR" i="1" dirty="0" smtClean="0"/>
              <a:t>Rappel : 1 once d’or = 35 USD entre </a:t>
            </a:r>
            <a:r>
              <a:rPr lang="fr-FR" i="1" dirty="0" smtClean="0">
                <a:solidFill>
                  <a:srgbClr val="00B0F0"/>
                </a:solidFill>
              </a:rPr>
              <a:t>juillet 1944 et aout 1971 </a:t>
            </a:r>
            <a:r>
              <a:rPr lang="fr-FR" i="1" dirty="0"/>
              <a:t>sachant que </a:t>
            </a:r>
            <a:r>
              <a:rPr lang="fr-FR" i="1" dirty="0" smtClean="0"/>
              <a:t>le </a:t>
            </a:r>
            <a:r>
              <a:rPr lang="fr-FR" i="1" dirty="0"/>
              <a:t>poids de l'Once Troy </a:t>
            </a:r>
            <a:endParaRPr lang="fr-FR" i="1" dirty="0" smtClean="0"/>
          </a:p>
          <a:p>
            <a:pPr algn="ctr"/>
            <a:r>
              <a:rPr lang="fr-FR" i="1" dirty="0" smtClean="0">
                <a:solidFill>
                  <a:srgbClr val="FF0000"/>
                </a:solidFill>
              </a:rPr>
              <a:t>s'élève </a:t>
            </a:r>
            <a:r>
              <a:rPr lang="fr-FR" i="1" dirty="0">
                <a:solidFill>
                  <a:srgbClr val="FF0000"/>
                </a:solidFill>
              </a:rPr>
              <a:t>à 31,104 grammes</a:t>
            </a:r>
            <a:r>
              <a:rPr lang="fr-FR" i="1" dirty="0"/>
              <a:t>. </a:t>
            </a:r>
            <a:endParaRPr lang="fr-FR" i="1" dirty="0" smtClean="0"/>
          </a:p>
          <a:p>
            <a:pPr algn="ctr"/>
            <a:r>
              <a:rPr lang="fr-FR" i="1" dirty="0" smtClean="0"/>
              <a:t> </a:t>
            </a:r>
            <a:endParaRPr lang="fr-FR" i="1" dirty="0"/>
          </a:p>
        </p:txBody>
      </p:sp>
      <p:pic>
        <p:nvPicPr>
          <p:cNvPr id="6" name="Image 5"/>
          <p:cNvPicPr>
            <a:picLocks noChangeAspect="1"/>
          </p:cNvPicPr>
          <p:nvPr/>
        </p:nvPicPr>
        <p:blipFill>
          <a:blip r:embed="rId2"/>
          <a:stretch>
            <a:fillRect/>
          </a:stretch>
        </p:blipFill>
        <p:spPr>
          <a:xfrm>
            <a:off x="5671938" y="2394317"/>
            <a:ext cx="3134124" cy="2093595"/>
          </a:xfrm>
          <a:prstGeom prst="rect">
            <a:avLst/>
          </a:prstGeom>
        </p:spPr>
      </p:pic>
    </p:spTree>
    <p:extLst>
      <p:ext uri="{BB962C8B-B14F-4D97-AF65-F5344CB8AC3E}">
        <p14:creationId xmlns:p14="http://schemas.microsoft.com/office/powerpoint/2010/main" val="303311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602166"/>
            <a:ext cx="7209263" cy="5005504"/>
          </a:xfrm>
        </p:spPr>
        <p:txBody>
          <a:bodyPr>
            <a:normAutofit fontScale="55000" lnSpcReduction="20000"/>
          </a:bodyPr>
          <a:lstStyle/>
          <a:p>
            <a:r>
              <a:rPr lang="fr-FR" dirty="0" smtClean="0"/>
              <a:t>Quelques éclaircissements sur le titre …</a:t>
            </a:r>
          </a:p>
          <a:p>
            <a:endParaRPr lang="fr-FR" dirty="0"/>
          </a:p>
          <a:p>
            <a:r>
              <a:rPr lang="fr-FR" u="sng" dirty="0"/>
              <a:t>Historique</a:t>
            </a:r>
            <a:r>
              <a:rPr lang="fr-FR" dirty="0"/>
              <a:t> </a:t>
            </a:r>
            <a:r>
              <a:rPr lang="fr-FR" dirty="0" smtClean="0"/>
              <a:t>(suite) : La </a:t>
            </a:r>
            <a:r>
              <a:rPr lang="fr-FR" dirty="0"/>
              <a:t>première chaîne de blocs appliquée à une crypto-monnaie a été conceptualisée par une personne (ou une équipe) connue sous le nom </a:t>
            </a:r>
            <a:endParaRPr lang="fr-FR" dirty="0" smtClean="0"/>
          </a:p>
          <a:p>
            <a:r>
              <a:rPr lang="fr-FR" u="sng" dirty="0" smtClean="0"/>
              <a:t>de </a:t>
            </a:r>
            <a:r>
              <a:rPr lang="fr-FR" u="sng" dirty="0">
                <a:solidFill>
                  <a:srgbClr val="FF0000"/>
                </a:solidFill>
              </a:rPr>
              <a:t>Satoshi </a:t>
            </a:r>
            <a:r>
              <a:rPr lang="fr-FR" u="sng" dirty="0" err="1">
                <a:solidFill>
                  <a:srgbClr val="FF0000"/>
                </a:solidFill>
              </a:rPr>
              <a:t>Nakamoto</a:t>
            </a:r>
            <a:r>
              <a:rPr lang="fr-FR" u="sng" dirty="0">
                <a:solidFill>
                  <a:srgbClr val="FF0000"/>
                </a:solidFill>
              </a:rPr>
              <a:t> </a:t>
            </a:r>
            <a:r>
              <a:rPr lang="fr-FR" u="sng" dirty="0"/>
              <a:t>en 2008</a:t>
            </a:r>
            <a:r>
              <a:rPr lang="fr-FR" dirty="0"/>
              <a:t>. </a:t>
            </a:r>
            <a:endParaRPr lang="fr-FR" dirty="0" smtClean="0"/>
          </a:p>
          <a:p>
            <a:r>
              <a:rPr lang="fr-FR" dirty="0" smtClean="0"/>
              <a:t>Elle </a:t>
            </a:r>
            <a:r>
              <a:rPr lang="fr-FR" dirty="0"/>
              <a:t>a été implémentée l'année suivante par </a:t>
            </a:r>
            <a:r>
              <a:rPr lang="fr-FR" dirty="0" err="1"/>
              <a:t>Nakamoto</a:t>
            </a:r>
            <a:r>
              <a:rPr lang="fr-FR" dirty="0"/>
              <a:t> en tant </a:t>
            </a:r>
            <a:r>
              <a:rPr lang="fr-FR" dirty="0">
                <a:solidFill>
                  <a:srgbClr val="FF0000"/>
                </a:solidFill>
              </a:rPr>
              <a:t>que composant principal </a:t>
            </a:r>
            <a:r>
              <a:rPr lang="fr-FR" dirty="0"/>
              <a:t>du bitcoin, où elle sert de registre public à toutes les transactions sur le </a:t>
            </a:r>
            <a:r>
              <a:rPr lang="fr-FR" dirty="0" smtClean="0"/>
              <a:t>réseau. </a:t>
            </a:r>
            <a:endParaRPr lang="fr-FR" dirty="0"/>
          </a:p>
          <a:p>
            <a:endParaRPr lang="fr-FR" dirty="0" smtClean="0"/>
          </a:p>
          <a:p>
            <a:r>
              <a:rPr lang="fr-FR" dirty="0">
                <a:hlinkClick r:id="rId2"/>
              </a:rPr>
              <a:t>https://</a:t>
            </a:r>
            <a:r>
              <a:rPr lang="fr-FR" dirty="0" smtClean="0">
                <a:hlinkClick r:id="rId2"/>
              </a:rPr>
              <a:t>fr.wikipedia.org/wiki/Cryptomonnaie</a:t>
            </a:r>
            <a:endParaRPr lang="fr-FR" dirty="0" smtClean="0"/>
          </a:p>
          <a:p>
            <a:r>
              <a:rPr lang="fr-FR" dirty="0"/>
              <a:t> </a:t>
            </a:r>
            <a:r>
              <a:rPr lang="fr-FR" dirty="0">
                <a:hlinkClick r:id="rId3"/>
              </a:rPr>
              <a:t>https://</a:t>
            </a:r>
            <a:r>
              <a:rPr lang="fr-FR" dirty="0" smtClean="0">
                <a:hlinkClick r:id="rId3"/>
              </a:rPr>
              <a:t>fr.wikipedia.org/wiki/Blockchain</a:t>
            </a:r>
            <a:r>
              <a:rPr lang="fr-FR" dirty="0" smtClean="0"/>
              <a:t> </a:t>
            </a:r>
          </a:p>
          <a:p>
            <a:endParaRPr lang="fr-FR" dirty="0"/>
          </a:p>
          <a:p>
            <a:r>
              <a:rPr lang="fr-FR" dirty="0" smtClean="0"/>
              <a:t>L’histoire est en marche et cette invention est désormais à la base de la crypto </a:t>
            </a:r>
            <a:r>
              <a:rPr lang="fr-FR" dirty="0"/>
              <a:t>économie mondiale </a:t>
            </a:r>
            <a:r>
              <a:rPr lang="fr-FR" dirty="0" smtClean="0"/>
              <a:t>d’environ 3 000 Milliards de USD =&gt; </a:t>
            </a:r>
            <a:r>
              <a:rPr lang="fr-FR" dirty="0">
                <a:hlinkClick r:id="rId4"/>
              </a:rPr>
              <a:t>https://fr.statista.com/infographie/23555/capitalisation-boursiere-cryptomonnaies-bitcoin-ethereum-binance-solana</a:t>
            </a:r>
            <a:r>
              <a:rPr lang="fr-FR" dirty="0" smtClean="0">
                <a:hlinkClick r:id="rId4"/>
              </a:rPr>
              <a:t>/</a:t>
            </a:r>
            <a:r>
              <a:rPr lang="fr-FR" dirty="0" smtClean="0"/>
              <a:t> </a:t>
            </a:r>
            <a:endParaRPr lang="fr-FR" dirty="0"/>
          </a:p>
          <a:p>
            <a:r>
              <a:rPr lang="fr-FR" dirty="0" smtClean="0"/>
              <a:t> </a:t>
            </a:r>
          </a:p>
          <a:p>
            <a:r>
              <a:rPr lang="fr-FR" dirty="0" smtClean="0"/>
              <a:t> </a:t>
            </a:r>
            <a:endParaRPr lang="fr-FR" dirty="0"/>
          </a:p>
        </p:txBody>
      </p:sp>
    </p:spTree>
    <p:extLst>
      <p:ext uri="{BB962C8B-B14F-4D97-AF65-F5344CB8AC3E}">
        <p14:creationId xmlns:p14="http://schemas.microsoft.com/office/powerpoint/2010/main" val="23532187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602166"/>
            <a:ext cx="6066263" cy="5005504"/>
          </a:xfrm>
        </p:spPr>
        <p:txBody>
          <a:bodyPr>
            <a:normAutofit fontScale="55000" lnSpcReduction="20000"/>
          </a:bodyPr>
          <a:lstStyle/>
          <a:p>
            <a:r>
              <a:rPr lang="fr-FR" dirty="0" smtClean="0"/>
              <a:t>Quelques éclaircissements sur le titre …</a:t>
            </a:r>
          </a:p>
          <a:p>
            <a:endParaRPr lang="fr-FR" dirty="0"/>
          </a:p>
          <a:p>
            <a:r>
              <a:rPr lang="fr-FR" dirty="0" err="1" smtClean="0"/>
              <a:t>Blockchain</a:t>
            </a:r>
            <a:r>
              <a:rPr lang="fr-FR" dirty="0"/>
              <a:t> :  Une </a:t>
            </a:r>
            <a:r>
              <a:rPr lang="fr-FR" dirty="0" err="1"/>
              <a:t>blockchain</a:t>
            </a:r>
            <a:r>
              <a:rPr lang="fr-FR" dirty="0"/>
              <a:t>, ou chaîne de blocs en </a:t>
            </a:r>
            <a:r>
              <a:rPr lang="fr-FR" dirty="0" smtClean="0"/>
              <a:t>français, </a:t>
            </a:r>
            <a:r>
              <a:rPr lang="fr-FR" dirty="0"/>
              <a:t>est une technologie numérique de stockage et de transmission d'informations sans autorité centrale, mise au point pour le système Bitcoin en 2009 puis élargie à d'autres usages.</a:t>
            </a:r>
          </a:p>
          <a:p>
            <a:endParaRPr lang="fr-FR" dirty="0"/>
          </a:p>
          <a:p>
            <a:r>
              <a:rPr lang="fr-FR" dirty="0"/>
              <a:t>Techniquement, c'est </a:t>
            </a:r>
            <a:r>
              <a:rPr lang="fr-FR" u="sng" dirty="0"/>
              <a:t>une base de données distribuée</a:t>
            </a:r>
            <a:r>
              <a:rPr lang="fr-FR" dirty="0"/>
              <a:t>, dont les informations envoyées par les utilisateurs et les liens internes à la base sont vérifiés, </a:t>
            </a:r>
            <a:r>
              <a:rPr lang="fr-FR" dirty="0">
                <a:solidFill>
                  <a:srgbClr val="FF0000"/>
                </a:solidFill>
              </a:rPr>
              <a:t>puis groupés à intervalles de temps réguliers en « blocs »</a:t>
            </a:r>
            <a:r>
              <a:rPr lang="fr-FR" dirty="0"/>
              <a:t>, lesquels forment ainsi une chaîne de plus en plus </a:t>
            </a:r>
            <a:r>
              <a:rPr lang="fr-FR" dirty="0" smtClean="0"/>
              <a:t>longue. </a:t>
            </a:r>
            <a:r>
              <a:rPr lang="fr-FR" dirty="0"/>
              <a:t>L'ensemble est </a:t>
            </a:r>
            <a:r>
              <a:rPr lang="fr-FR" u="sng" dirty="0"/>
              <a:t>sécurisé par cryptographie</a:t>
            </a:r>
            <a:r>
              <a:rPr lang="fr-FR" dirty="0"/>
              <a:t>. Par extension, une chaîne de blocs est une base de données distribuée </a:t>
            </a:r>
            <a:r>
              <a:rPr lang="fr-FR" u="sng" dirty="0"/>
              <a:t>qui gère une liste d'enregistrements théoriquement protégés contre la falsification ou la modification par les nœuds de </a:t>
            </a:r>
            <a:r>
              <a:rPr lang="fr-FR" u="sng" dirty="0" smtClean="0"/>
              <a:t>stockage (les blocks!) </a:t>
            </a:r>
            <a:r>
              <a:rPr lang="fr-FR" dirty="0"/>
              <a:t>; c'est donc un registre distribué et sécurisé de toutes les transactions effectuées depuis le démarrage du système </a:t>
            </a:r>
            <a:r>
              <a:rPr lang="fr-FR" dirty="0" smtClean="0"/>
              <a:t>réparti.</a:t>
            </a:r>
          </a:p>
          <a:p>
            <a:endParaRPr lang="fr-FR" dirty="0"/>
          </a:p>
          <a:p>
            <a:r>
              <a:rPr lang="fr-FR" dirty="0">
                <a:hlinkClick r:id="rId2"/>
              </a:rPr>
              <a:t>https://</a:t>
            </a:r>
            <a:r>
              <a:rPr lang="fr-FR" dirty="0" smtClean="0">
                <a:hlinkClick r:id="rId2"/>
              </a:rPr>
              <a:t>fr.wikipedia.org/wiki/Blockchain</a:t>
            </a:r>
            <a:r>
              <a:rPr lang="fr-FR" dirty="0" smtClean="0"/>
              <a:t> </a:t>
            </a:r>
            <a:endParaRPr lang="fr-FR" dirty="0"/>
          </a:p>
        </p:txBody>
      </p:sp>
      <p:pic>
        <p:nvPicPr>
          <p:cNvPr id="2" name="Image 1"/>
          <p:cNvPicPr>
            <a:picLocks noChangeAspect="1"/>
          </p:cNvPicPr>
          <p:nvPr/>
        </p:nvPicPr>
        <p:blipFill>
          <a:blip r:embed="rId3"/>
          <a:stretch>
            <a:fillRect/>
          </a:stretch>
        </p:blipFill>
        <p:spPr>
          <a:xfrm>
            <a:off x="6940696" y="602166"/>
            <a:ext cx="1886928" cy="5018049"/>
          </a:xfrm>
          <a:prstGeom prst="rect">
            <a:avLst/>
          </a:prstGeom>
        </p:spPr>
      </p:pic>
    </p:spTree>
    <p:extLst>
      <p:ext uri="{BB962C8B-B14F-4D97-AF65-F5344CB8AC3E}">
        <p14:creationId xmlns:p14="http://schemas.microsoft.com/office/powerpoint/2010/main" val="4479247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602166"/>
            <a:ext cx="6066263" cy="5005504"/>
          </a:xfrm>
        </p:spPr>
        <p:txBody>
          <a:bodyPr>
            <a:normAutofit fontScale="70000" lnSpcReduction="20000"/>
          </a:bodyPr>
          <a:lstStyle/>
          <a:p>
            <a:r>
              <a:rPr lang="fr-FR" dirty="0" smtClean="0"/>
              <a:t>Quelques nuances sur le titre …</a:t>
            </a:r>
          </a:p>
          <a:p>
            <a:endParaRPr lang="fr-FR" dirty="0" smtClean="0"/>
          </a:p>
          <a:p>
            <a:r>
              <a:rPr lang="fr-FR" dirty="0" smtClean="0"/>
              <a:t>La </a:t>
            </a:r>
            <a:r>
              <a:rPr lang="fr-FR" dirty="0"/>
              <a:t>banque de France distingue deux types de chaînes de blocs (ou </a:t>
            </a:r>
            <a:r>
              <a:rPr lang="fr-FR" dirty="0" err="1"/>
              <a:t>blockchain</a:t>
            </a:r>
            <a:r>
              <a:rPr lang="fr-FR" dirty="0" smtClean="0"/>
              <a:t>):</a:t>
            </a:r>
            <a:endParaRPr lang="fr-FR" dirty="0"/>
          </a:p>
          <a:p>
            <a:r>
              <a:rPr lang="fr-FR" dirty="0">
                <a:hlinkClick r:id="rId2"/>
              </a:rPr>
              <a:t>https://</a:t>
            </a:r>
            <a:r>
              <a:rPr lang="fr-FR" dirty="0" smtClean="0">
                <a:hlinkClick r:id="rId2"/>
              </a:rPr>
              <a:t>www.banque-france.fr/fr/publications-et-statistiques/publications/la-blockchain</a:t>
            </a:r>
            <a:r>
              <a:rPr lang="fr-FR" dirty="0" smtClean="0"/>
              <a:t> </a:t>
            </a:r>
          </a:p>
          <a:p>
            <a:endParaRPr lang="fr-FR" dirty="0"/>
          </a:p>
          <a:p>
            <a:r>
              <a:rPr lang="fr-FR" dirty="0" smtClean="0"/>
              <a:t>1) « </a:t>
            </a:r>
            <a:r>
              <a:rPr lang="fr-FR" dirty="0" err="1"/>
              <a:t>blockchains</a:t>
            </a:r>
            <a:r>
              <a:rPr lang="fr-FR" dirty="0"/>
              <a:t> </a:t>
            </a:r>
            <a:r>
              <a:rPr lang="fr-FR" u="sng" dirty="0"/>
              <a:t>publiques</a:t>
            </a:r>
            <a:r>
              <a:rPr lang="fr-FR" dirty="0"/>
              <a:t> » les chaînes de blocs accessibles depuis l'Internet comme Bitcoin ou </a:t>
            </a:r>
            <a:r>
              <a:rPr lang="fr-FR" dirty="0" err="1"/>
              <a:t>Ethereum</a:t>
            </a:r>
            <a:r>
              <a:rPr lang="fr-FR" dirty="0"/>
              <a:t> </a:t>
            </a:r>
          </a:p>
          <a:p>
            <a:r>
              <a:rPr lang="fr-FR" dirty="0" smtClean="0"/>
              <a:t>2) « </a:t>
            </a:r>
            <a:r>
              <a:rPr lang="fr-FR" dirty="0" err="1"/>
              <a:t>blockchains</a:t>
            </a:r>
            <a:r>
              <a:rPr lang="fr-FR" dirty="0"/>
              <a:t> </a:t>
            </a:r>
            <a:r>
              <a:rPr lang="fr-FR" u="sng" dirty="0"/>
              <a:t>privées</a:t>
            </a:r>
            <a:r>
              <a:rPr lang="fr-FR" dirty="0"/>
              <a:t> » ou « </a:t>
            </a:r>
            <a:r>
              <a:rPr lang="fr-FR" dirty="0" err="1"/>
              <a:t>permissionnées</a:t>
            </a:r>
            <a:r>
              <a:rPr lang="fr-FR" dirty="0"/>
              <a:t> » les chaînes de blocs réservées à certains utilisateurs par un contrôle d'accès centralisé</a:t>
            </a:r>
            <a:r>
              <a:rPr lang="fr-FR" dirty="0" smtClean="0"/>
              <a:t>.</a:t>
            </a:r>
          </a:p>
          <a:p>
            <a:r>
              <a:rPr lang="fr-FR" dirty="0">
                <a:hlinkClick r:id="rId3"/>
              </a:rPr>
              <a:t>https://</a:t>
            </a:r>
            <a:r>
              <a:rPr lang="fr-FR" dirty="0" smtClean="0">
                <a:hlinkClick r:id="rId3"/>
              </a:rPr>
              <a:t>fr.wikipedia.org/wiki/Blockchain</a:t>
            </a:r>
            <a:r>
              <a:rPr lang="fr-FR" dirty="0" smtClean="0"/>
              <a:t> </a:t>
            </a:r>
          </a:p>
          <a:p>
            <a:r>
              <a:rPr lang="fr-FR" dirty="0" smtClean="0">
                <a:hlinkClick r:id="rId4"/>
              </a:rPr>
              <a:t>https</a:t>
            </a:r>
            <a:r>
              <a:rPr lang="fr-FR" dirty="0">
                <a:hlinkClick r:id="rId4"/>
              </a:rPr>
              <a:t>://</a:t>
            </a:r>
            <a:r>
              <a:rPr lang="fr-FR" dirty="0" smtClean="0">
                <a:hlinkClick r:id="rId4"/>
              </a:rPr>
              <a:t>www.inria.fr/fr/comment-fonctionne-une-blockchain</a:t>
            </a:r>
            <a:r>
              <a:rPr lang="fr-FR" dirty="0" smtClean="0"/>
              <a:t> </a:t>
            </a:r>
            <a:endParaRPr lang="fr-FR" dirty="0"/>
          </a:p>
        </p:txBody>
      </p:sp>
      <p:pic>
        <p:nvPicPr>
          <p:cNvPr id="2" name="Image 1"/>
          <p:cNvPicPr>
            <a:picLocks noChangeAspect="1"/>
          </p:cNvPicPr>
          <p:nvPr/>
        </p:nvPicPr>
        <p:blipFill>
          <a:blip r:embed="rId5"/>
          <a:stretch>
            <a:fillRect/>
          </a:stretch>
        </p:blipFill>
        <p:spPr>
          <a:xfrm>
            <a:off x="6940696" y="602166"/>
            <a:ext cx="1886928" cy="5018049"/>
          </a:xfrm>
          <a:prstGeom prst="rect">
            <a:avLst/>
          </a:prstGeom>
        </p:spPr>
      </p:pic>
    </p:spTree>
    <p:extLst>
      <p:ext uri="{BB962C8B-B14F-4D97-AF65-F5344CB8AC3E}">
        <p14:creationId xmlns:p14="http://schemas.microsoft.com/office/powerpoint/2010/main" val="2070701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539296"/>
            <a:ext cx="6858000" cy="697096"/>
          </a:xfrm>
        </p:spPr>
        <p:txBody>
          <a:bodyPr>
            <a:normAutofit fontScale="90000"/>
          </a:bodyPr>
          <a:lstStyle/>
          <a:p>
            <a:r>
              <a:rPr lang="fr-FR" dirty="0" smtClean="0">
                <a:solidFill>
                  <a:srgbClr val="FF0000"/>
                </a:solidFill>
              </a:rPr>
              <a:t>Préambule  </a:t>
            </a:r>
            <a:endParaRPr lang="fr-FR" dirty="0">
              <a:solidFill>
                <a:srgbClr val="FF0000"/>
              </a:solidFill>
            </a:endParaRPr>
          </a:p>
        </p:txBody>
      </p:sp>
      <p:sp>
        <p:nvSpPr>
          <p:cNvPr id="3" name="Sous-titre 2"/>
          <p:cNvSpPr>
            <a:spLocks noGrp="1"/>
          </p:cNvSpPr>
          <p:nvPr>
            <p:ph type="subTitle" idx="1"/>
          </p:nvPr>
        </p:nvSpPr>
        <p:spPr>
          <a:xfrm>
            <a:off x="1254512" y="1571073"/>
            <a:ext cx="6858000" cy="3814965"/>
          </a:xfrm>
        </p:spPr>
        <p:txBody>
          <a:bodyPr>
            <a:normAutofit fontScale="25000" lnSpcReduction="20000"/>
          </a:bodyPr>
          <a:lstStyle/>
          <a:p>
            <a:r>
              <a:rPr lang="fr-FR" sz="7400" dirty="0" smtClean="0"/>
              <a:t>Cette conférence de l’Université Permanente se veut </a:t>
            </a:r>
            <a:r>
              <a:rPr lang="fr-FR" sz="7400" dirty="0" smtClean="0">
                <a:solidFill>
                  <a:srgbClr val="FF0000"/>
                </a:solidFill>
              </a:rPr>
              <a:t>destinée à un large et grand public</a:t>
            </a:r>
            <a:r>
              <a:rPr lang="fr-FR" sz="7400" dirty="0" smtClean="0"/>
              <a:t> et je vais donc tenter d’éviter un premier écueil qui est celui de </a:t>
            </a:r>
            <a:r>
              <a:rPr lang="fr-FR" sz="7400" dirty="0" smtClean="0">
                <a:solidFill>
                  <a:srgbClr val="FF0000"/>
                </a:solidFill>
              </a:rPr>
              <a:t>la technicité</a:t>
            </a:r>
            <a:r>
              <a:rPr lang="fr-FR" sz="7400" dirty="0" smtClean="0"/>
              <a:t>, puis un second qui est celui des </a:t>
            </a:r>
            <a:r>
              <a:rPr lang="fr-FR" sz="7400" dirty="0" smtClean="0">
                <a:solidFill>
                  <a:srgbClr val="FF0000"/>
                </a:solidFill>
              </a:rPr>
              <a:t>anglicismes,</a:t>
            </a:r>
            <a:r>
              <a:rPr lang="fr-FR" sz="7400" dirty="0" smtClean="0"/>
              <a:t> des acronymes et du jargon et enfin un troisième qui est celui de la complexité des théories monétaires et </a:t>
            </a:r>
            <a:r>
              <a:rPr lang="fr-FR" sz="7400" dirty="0" smtClean="0">
                <a:solidFill>
                  <a:srgbClr val="FF0000"/>
                </a:solidFill>
              </a:rPr>
              <a:t>financières </a:t>
            </a:r>
            <a:r>
              <a:rPr lang="fr-FR" sz="7400" dirty="0" smtClean="0"/>
              <a:t>…</a:t>
            </a:r>
          </a:p>
          <a:p>
            <a:endParaRPr lang="fr-FR" sz="7400" dirty="0" smtClean="0"/>
          </a:p>
          <a:p>
            <a:r>
              <a:rPr lang="fr-FR" sz="7400" dirty="0" smtClean="0"/>
              <a:t>…l’idée est de rester </a:t>
            </a:r>
            <a:r>
              <a:rPr lang="fr-FR" sz="7400" dirty="0" smtClean="0">
                <a:solidFill>
                  <a:srgbClr val="FF0000"/>
                </a:solidFill>
              </a:rPr>
              <a:t>pragmatique et descriptif </a:t>
            </a:r>
            <a:r>
              <a:rPr lang="fr-FR" sz="7400" dirty="0" smtClean="0"/>
              <a:t>en montrant dans quelles mesures ces crypto actifs sont certes portés par une réelle innovation possiblement disruptive – la chaine de blocs – qui agit sans tiers de confiance humain </a:t>
            </a:r>
            <a:r>
              <a:rPr lang="fr-FR" sz="7400" dirty="0" smtClean="0">
                <a:solidFill>
                  <a:srgbClr val="FF0000"/>
                </a:solidFill>
              </a:rPr>
              <a:t>mais elles se heurtent à des institutions</a:t>
            </a:r>
            <a:r>
              <a:rPr lang="fr-FR" sz="7400" dirty="0" smtClean="0"/>
              <a:t> de régulation conventionnelle (celles des monnaies dites « fiat » adossées aux BC et aux tiers de confiance humain) qui protègent leur territoire monétaire en y instaurant des barrières à l’entrée réglementaires et </a:t>
            </a:r>
            <a:r>
              <a:rPr lang="fr-FR" sz="7400" dirty="0" smtClean="0">
                <a:solidFill>
                  <a:srgbClr val="FF0000"/>
                </a:solidFill>
              </a:rPr>
              <a:t>à des problématiques liées à la consommation énergétique </a:t>
            </a:r>
            <a:r>
              <a:rPr lang="fr-FR" sz="7400" dirty="0" smtClean="0"/>
              <a:t>et électrique des fermes de minage !</a:t>
            </a:r>
          </a:p>
          <a:p>
            <a:endParaRPr lang="fr-FR" sz="7400" dirty="0"/>
          </a:p>
          <a:p>
            <a:r>
              <a:rPr lang="fr-FR" sz="7400" dirty="0" smtClean="0"/>
              <a:t>Référence introductive </a:t>
            </a:r>
            <a:r>
              <a:rPr lang="fr-FR" sz="7400" dirty="0"/>
              <a:t>: </a:t>
            </a:r>
            <a:r>
              <a:rPr lang="fr-FR" sz="7400" dirty="0">
                <a:hlinkClick r:id="rId2"/>
              </a:rPr>
              <a:t>https://</a:t>
            </a:r>
            <a:r>
              <a:rPr lang="fr-FR" sz="7400" dirty="0" smtClean="0">
                <a:hlinkClick r:id="rId2"/>
              </a:rPr>
              <a:t>www.youtube.com/watch?v=1wphjkKgw3M</a:t>
            </a:r>
            <a:r>
              <a:rPr lang="fr-FR" sz="7400" dirty="0" smtClean="0"/>
              <a:t> </a:t>
            </a:r>
          </a:p>
          <a:p>
            <a:endParaRPr lang="fr-FR" dirty="0"/>
          </a:p>
          <a:p>
            <a:r>
              <a:rPr lang="fr-FR" dirty="0" smtClean="0"/>
              <a:t> </a:t>
            </a:r>
          </a:p>
          <a:p>
            <a:r>
              <a:rPr lang="fr-FR" dirty="0" smtClean="0"/>
              <a:t> </a:t>
            </a:r>
            <a:endParaRPr lang="fr-FR" dirty="0"/>
          </a:p>
        </p:txBody>
      </p:sp>
    </p:spTree>
    <p:extLst>
      <p:ext uri="{BB962C8B-B14F-4D97-AF65-F5344CB8AC3E}">
        <p14:creationId xmlns:p14="http://schemas.microsoft.com/office/powerpoint/2010/main" val="2468473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308874"/>
            <a:ext cx="6858000" cy="658706"/>
          </a:xfrm>
        </p:spPr>
        <p:txBody>
          <a:bodyPr>
            <a:normAutofit fontScale="90000"/>
          </a:bodyPr>
          <a:lstStyle/>
          <a:p>
            <a:r>
              <a:rPr lang="fr-FR" dirty="0" smtClean="0"/>
              <a:t>Quelques sites actualisés :</a:t>
            </a:r>
            <a:endParaRPr lang="fr-FR" dirty="0"/>
          </a:p>
        </p:txBody>
      </p:sp>
      <p:sp>
        <p:nvSpPr>
          <p:cNvPr id="3" name="Sous-titre 2"/>
          <p:cNvSpPr>
            <a:spLocks noGrp="1"/>
          </p:cNvSpPr>
          <p:nvPr>
            <p:ph type="subTitle" idx="1"/>
          </p:nvPr>
        </p:nvSpPr>
        <p:spPr>
          <a:xfrm>
            <a:off x="401444" y="2212122"/>
            <a:ext cx="8070695" cy="4077165"/>
          </a:xfrm>
        </p:spPr>
        <p:txBody>
          <a:bodyPr>
            <a:normAutofit fontScale="32500" lnSpcReduction="20000"/>
          </a:bodyPr>
          <a:lstStyle/>
          <a:p>
            <a:r>
              <a:rPr lang="fr-FR" dirty="0"/>
              <a:t>C</a:t>
            </a:r>
            <a:r>
              <a:rPr lang="fr-FR" dirty="0" smtClean="0"/>
              <a:t>rypto-actif selon l’article  Article L54-10-1 </a:t>
            </a:r>
            <a:r>
              <a:rPr lang="fr-FR" dirty="0" smtClean="0">
                <a:hlinkClick r:id="rId2"/>
              </a:rPr>
              <a:t>https://www.legifrance.gouv.fr/codes/article_lc/LEGIARTI000050370402</a:t>
            </a:r>
            <a:r>
              <a:rPr lang="fr-FR" dirty="0" smtClean="0"/>
              <a:t> </a:t>
            </a:r>
          </a:p>
          <a:p>
            <a:endParaRPr lang="fr-FR" dirty="0"/>
          </a:p>
          <a:p>
            <a:r>
              <a:rPr lang="fr-FR" dirty="0" smtClean="0"/>
              <a:t>Fortune Improductive selon l’amendement I-3379 au PLF 2026 </a:t>
            </a:r>
          </a:p>
          <a:p>
            <a:r>
              <a:rPr lang="fr-FR" dirty="0" smtClean="0">
                <a:hlinkClick r:id="rId3"/>
              </a:rPr>
              <a:t>https://bitcoin.fr/lamendement-i-3379-au-plf-2026-bitcoin-taxe-comme-fortune-improductive/</a:t>
            </a:r>
            <a:r>
              <a:rPr lang="fr-FR" dirty="0" smtClean="0"/>
              <a:t> </a:t>
            </a:r>
          </a:p>
          <a:p>
            <a:endParaRPr lang="fr-FR" dirty="0"/>
          </a:p>
          <a:p>
            <a:r>
              <a:rPr lang="fr-FR" dirty="0" smtClean="0"/>
              <a:t>Bitcoin et la </a:t>
            </a:r>
            <a:r>
              <a:rPr lang="fr-FR" dirty="0" err="1" smtClean="0"/>
              <a:t>TimeChain</a:t>
            </a:r>
            <a:r>
              <a:rPr lang="fr-FR" dirty="0" smtClean="0"/>
              <a:t> (</a:t>
            </a:r>
            <a:r>
              <a:rPr lang="fr-FR" dirty="0" err="1"/>
              <a:t>B</a:t>
            </a:r>
            <a:r>
              <a:rPr lang="fr-FR" dirty="0" err="1" smtClean="0"/>
              <a:t>lockchain</a:t>
            </a:r>
            <a:r>
              <a:rPr lang="fr-FR" dirty="0" smtClean="0"/>
              <a:t>) selon ses créateurs </a:t>
            </a:r>
          </a:p>
          <a:p>
            <a:r>
              <a:rPr lang="fr-FR" dirty="0" smtClean="0">
                <a:hlinkClick r:id="rId4"/>
              </a:rPr>
              <a:t>https://bitcoin.fr/qu-est-ce-que-bitcoin/</a:t>
            </a:r>
            <a:r>
              <a:rPr lang="fr-FR" dirty="0" smtClean="0"/>
              <a:t> </a:t>
            </a:r>
          </a:p>
          <a:p>
            <a:endParaRPr lang="fr-FR" dirty="0"/>
          </a:p>
          <a:p>
            <a:r>
              <a:rPr lang="fr-FR" dirty="0" smtClean="0"/>
              <a:t>Cours du bitcoin </a:t>
            </a:r>
          </a:p>
          <a:p>
            <a:r>
              <a:rPr lang="fr-FR" dirty="0" smtClean="0">
                <a:hlinkClick r:id="rId5"/>
              </a:rPr>
              <a:t>https://bitcoin.fr/cours-du-bitcoin/</a:t>
            </a:r>
            <a:r>
              <a:rPr lang="fr-FR" dirty="0" smtClean="0"/>
              <a:t> </a:t>
            </a:r>
          </a:p>
          <a:p>
            <a:endParaRPr lang="fr-FR" dirty="0"/>
          </a:p>
          <a:p>
            <a:r>
              <a:rPr lang="fr-FR" dirty="0" smtClean="0"/>
              <a:t>En 2140, il y aura au maximum un stock de 20 997 211,6589 bitcoins qui auront été émis. </a:t>
            </a:r>
          </a:p>
          <a:p>
            <a:r>
              <a:rPr lang="fr-FR" dirty="0" smtClean="0">
                <a:hlinkClick r:id="rId6"/>
              </a:rPr>
              <a:t>https://bitcoin.fr/vices-et-vertus/#vices</a:t>
            </a:r>
            <a:r>
              <a:rPr lang="fr-FR" dirty="0" smtClean="0"/>
              <a:t> </a:t>
            </a:r>
          </a:p>
          <a:p>
            <a:endParaRPr lang="fr-FR" dirty="0"/>
          </a:p>
          <a:p>
            <a:r>
              <a:rPr lang="fr-FR" dirty="0" smtClean="0"/>
              <a:t>Le marché des CM </a:t>
            </a:r>
          </a:p>
          <a:p>
            <a:r>
              <a:rPr lang="fr-FR" dirty="0">
                <a:hlinkClick r:id="rId7"/>
              </a:rPr>
              <a:t>https://www.statista.com/topics/4495/cryptocurrencies/#</a:t>
            </a:r>
            <a:r>
              <a:rPr lang="fr-FR" dirty="0" smtClean="0">
                <a:hlinkClick r:id="rId7"/>
              </a:rPr>
              <a:t>topicOverview</a:t>
            </a:r>
            <a:r>
              <a:rPr lang="fr-FR" dirty="0" smtClean="0"/>
              <a:t> </a:t>
            </a:r>
          </a:p>
          <a:p>
            <a:endParaRPr lang="fr-FR" dirty="0"/>
          </a:p>
          <a:p>
            <a:r>
              <a:rPr lang="fr-FR" dirty="0" smtClean="0"/>
              <a:t>L’économie de la chaine de blocs</a:t>
            </a:r>
          </a:p>
          <a:p>
            <a:r>
              <a:rPr lang="fr-FR" dirty="0">
                <a:hlinkClick r:id="rId8"/>
              </a:rPr>
              <a:t>https://</a:t>
            </a:r>
            <a:r>
              <a:rPr lang="fr-FR" dirty="0" smtClean="0">
                <a:hlinkClick r:id="rId8"/>
              </a:rPr>
              <a:t>www.researchandmarkets.com/reports/4582039/</a:t>
            </a:r>
            <a:endParaRPr lang="fr-FR" dirty="0" smtClean="0"/>
          </a:p>
          <a:p>
            <a:endParaRPr lang="fr-FR" dirty="0"/>
          </a:p>
          <a:p>
            <a:r>
              <a:rPr lang="fr-FR" dirty="0" smtClean="0"/>
              <a:t>Sur les questions abordées par marc </a:t>
            </a:r>
            <a:r>
              <a:rPr lang="fr-FR" dirty="0" err="1" smtClean="0"/>
              <a:t>bidan</a:t>
            </a:r>
            <a:r>
              <a:rPr lang="fr-FR" dirty="0" smtClean="0"/>
              <a:t> </a:t>
            </a:r>
          </a:p>
          <a:p>
            <a:r>
              <a:rPr lang="fr-FR" dirty="0">
                <a:hlinkClick r:id="rId9"/>
              </a:rPr>
              <a:t>https://www.xerficanal.com/economie/emission/Marc-Bidan-La-blockchain-va-t-elle-bouleverser-l-economie-_</a:t>
            </a:r>
            <a:r>
              <a:rPr lang="fr-FR" dirty="0" smtClean="0">
                <a:hlinkClick r:id="rId9"/>
              </a:rPr>
              <a:t>3747349.html</a:t>
            </a:r>
            <a:r>
              <a:rPr lang="fr-FR" dirty="0" smtClean="0"/>
              <a:t> </a:t>
            </a:r>
            <a:endParaRPr lang="fr-FR" dirty="0"/>
          </a:p>
          <a:p>
            <a:endParaRPr lang="fr-FR" dirty="0" smtClean="0"/>
          </a:p>
          <a:p>
            <a:endParaRPr lang="fr-FR" dirty="0"/>
          </a:p>
          <a:p>
            <a:endParaRPr lang="fr-FR" dirty="0"/>
          </a:p>
        </p:txBody>
      </p:sp>
    </p:spTree>
    <p:extLst>
      <p:ext uri="{BB962C8B-B14F-4D97-AF65-F5344CB8AC3E}">
        <p14:creationId xmlns:p14="http://schemas.microsoft.com/office/powerpoint/2010/main" val="277105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602166"/>
            <a:ext cx="7209263" cy="5005504"/>
          </a:xfrm>
        </p:spPr>
        <p:txBody>
          <a:bodyPr>
            <a:noAutofit/>
          </a:bodyPr>
          <a:lstStyle/>
          <a:p>
            <a:r>
              <a:rPr lang="fr-FR" sz="2000" dirty="0" smtClean="0"/>
              <a:t>Quelques éclaircissements sur le titre …</a:t>
            </a:r>
          </a:p>
          <a:p>
            <a:endParaRPr lang="fr-FR" sz="2000" dirty="0"/>
          </a:p>
          <a:p>
            <a:r>
              <a:rPr lang="fr-FR" sz="2000" u="sng" dirty="0"/>
              <a:t>Crypto </a:t>
            </a:r>
            <a:r>
              <a:rPr lang="fr-FR" sz="2000" u="sng" dirty="0" smtClean="0"/>
              <a:t>monnaie </a:t>
            </a:r>
            <a:r>
              <a:rPr lang="fr-FR" sz="2000" dirty="0"/>
              <a:t>: Une </a:t>
            </a:r>
            <a:r>
              <a:rPr lang="fr-FR" sz="2000" dirty="0" smtClean="0"/>
              <a:t>crypto monnaie </a:t>
            </a:r>
            <a:r>
              <a:rPr lang="fr-FR" sz="2000" dirty="0"/>
              <a:t>ou crypto-monnaie, dite aussi </a:t>
            </a:r>
            <a:r>
              <a:rPr lang="fr-FR" sz="2000" dirty="0" smtClean="0"/>
              <a:t>crypto actif, crypto devise, </a:t>
            </a:r>
            <a:r>
              <a:rPr lang="fr-FR" sz="2000" dirty="0"/>
              <a:t>monnaie cryptographique, </a:t>
            </a:r>
            <a:r>
              <a:rPr lang="fr-FR" sz="2000" dirty="0" smtClean="0"/>
              <a:t>cybermonnaie </a:t>
            </a:r>
            <a:r>
              <a:rPr lang="fr-FR" sz="2000" dirty="0"/>
              <a:t>ou encore jeton </a:t>
            </a:r>
            <a:r>
              <a:rPr lang="fr-FR" sz="2000" dirty="0" smtClean="0"/>
              <a:t>numérique, </a:t>
            </a:r>
            <a:r>
              <a:rPr lang="fr-FR" sz="2000" dirty="0"/>
              <a:t>est </a:t>
            </a:r>
            <a:r>
              <a:rPr lang="fr-FR" sz="2000" u="sng" dirty="0"/>
              <a:t>une monnaie électronique (actif numérique) </a:t>
            </a:r>
            <a:r>
              <a:rPr lang="fr-FR" sz="2000" dirty="0"/>
              <a:t>émise de pair à pair, </a:t>
            </a:r>
            <a:r>
              <a:rPr lang="fr-FR" sz="2000" dirty="0">
                <a:solidFill>
                  <a:srgbClr val="FF0000"/>
                </a:solidFill>
              </a:rPr>
              <a:t>sans nécessiter de banque</a:t>
            </a:r>
            <a:r>
              <a:rPr lang="fr-FR" sz="2000" dirty="0"/>
              <a:t> ou de banque centrale ni d'intermédiaire humain</a:t>
            </a:r>
            <a:r>
              <a:rPr lang="fr-FR" sz="2000" dirty="0" smtClean="0"/>
              <a:t>.</a:t>
            </a:r>
          </a:p>
          <a:p>
            <a:endParaRPr lang="fr-FR" sz="2000" dirty="0" smtClean="0"/>
          </a:p>
          <a:p>
            <a:r>
              <a:rPr lang="fr-FR" sz="2000" dirty="0"/>
              <a:t> </a:t>
            </a:r>
            <a:r>
              <a:rPr lang="fr-FR" sz="2000" dirty="0">
                <a:hlinkClick r:id="rId2"/>
              </a:rPr>
              <a:t>https://</a:t>
            </a:r>
            <a:r>
              <a:rPr lang="fr-FR" sz="2000" dirty="0" smtClean="0">
                <a:hlinkClick r:id="rId2"/>
              </a:rPr>
              <a:t>www.amf-france.org/fr/espace-epargnants/proteger-son-epargne/crypto-actifs-bitcoin-etc</a:t>
            </a:r>
            <a:r>
              <a:rPr lang="fr-FR" sz="2000" dirty="0" smtClean="0"/>
              <a:t> </a:t>
            </a:r>
            <a:endParaRPr lang="fr-FR" sz="2000" dirty="0" smtClean="0"/>
          </a:p>
          <a:p>
            <a:endParaRPr lang="fr-FR" sz="2000" dirty="0"/>
          </a:p>
          <a:p>
            <a:r>
              <a:rPr lang="fr-FR" sz="2000" dirty="0" smtClean="0"/>
              <a:t>Elle </a:t>
            </a:r>
            <a:r>
              <a:rPr lang="fr-FR" sz="2000" dirty="0"/>
              <a:t>est utilisable au moyen d'un </a:t>
            </a:r>
            <a:r>
              <a:rPr lang="fr-FR" sz="2000" dirty="0">
                <a:solidFill>
                  <a:srgbClr val="FF0000"/>
                </a:solidFill>
              </a:rPr>
              <a:t>réseau informatique décentralisé </a:t>
            </a:r>
            <a:r>
              <a:rPr lang="fr-FR" sz="2000" dirty="0"/>
              <a:t>basé sur une </a:t>
            </a:r>
            <a:r>
              <a:rPr lang="fr-FR" sz="2000" dirty="0" err="1"/>
              <a:t>blockchain</a:t>
            </a:r>
            <a:r>
              <a:rPr lang="fr-FR" sz="2000" dirty="0"/>
              <a:t> </a:t>
            </a:r>
            <a:r>
              <a:rPr lang="fr-FR" sz="2000" dirty="0" smtClean="0"/>
              <a:t>(chaine de blocs) intégrant </a:t>
            </a:r>
            <a:r>
              <a:rPr lang="fr-FR" sz="2000" dirty="0"/>
              <a:t>des technologies de cryptographie pour les processus d'émission et de règlement des transactions</a:t>
            </a:r>
            <a:r>
              <a:rPr lang="fr-FR" sz="2000" dirty="0" smtClean="0"/>
              <a:t>.</a:t>
            </a:r>
          </a:p>
          <a:p>
            <a:endParaRPr lang="fr-FR" sz="2000" dirty="0"/>
          </a:p>
          <a:p>
            <a:r>
              <a:rPr lang="fr-FR" sz="2000" dirty="0">
                <a:hlinkClick r:id="rId3"/>
              </a:rPr>
              <a:t>https://</a:t>
            </a:r>
            <a:r>
              <a:rPr lang="fr-FR" sz="2000" dirty="0" smtClean="0">
                <a:hlinkClick r:id="rId3"/>
              </a:rPr>
              <a:t>fr.wikipedia.org/wiki/Cryptomonnaie</a:t>
            </a:r>
            <a:r>
              <a:rPr lang="fr-FR" sz="2000" dirty="0" smtClean="0"/>
              <a:t> </a:t>
            </a:r>
          </a:p>
          <a:p>
            <a:endParaRPr lang="fr-FR" sz="2000" dirty="0" smtClean="0"/>
          </a:p>
          <a:p>
            <a:endParaRPr lang="fr-FR" sz="2000" dirty="0" smtClean="0"/>
          </a:p>
          <a:p>
            <a:endParaRPr lang="fr-FR" sz="2000" dirty="0"/>
          </a:p>
          <a:p>
            <a:endParaRPr lang="fr-FR" sz="2000" dirty="0" smtClean="0"/>
          </a:p>
          <a:p>
            <a:endParaRPr lang="fr-FR" sz="2000" dirty="0"/>
          </a:p>
          <a:p>
            <a:r>
              <a:rPr lang="fr-FR" sz="2000" dirty="0" smtClean="0"/>
              <a:t> </a:t>
            </a:r>
          </a:p>
          <a:p>
            <a:r>
              <a:rPr lang="fr-FR" sz="2000" dirty="0" smtClean="0"/>
              <a:t> </a:t>
            </a:r>
            <a:endParaRPr lang="fr-FR" sz="2000" dirty="0"/>
          </a:p>
        </p:txBody>
      </p:sp>
    </p:spTree>
    <p:extLst>
      <p:ext uri="{BB962C8B-B14F-4D97-AF65-F5344CB8AC3E}">
        <p14:creationId xmlns:p14="http://schemas.microsoft.com/office/powerpoint/2010/main" val="1823319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602166"/>
            <a:ext cx="7209263" cy="5005504"/>
          </a:xfrm>
        </p:spPr>
        <p:txBody>
          <a:bodyPr>
            <a:noAutofit/>
          </a:bodyPr>
          <a:lstStyle/>
          <a:p>
            <a:r>
              <a:rPr lang="fr-FR" sz="2000" dirty="0" smtClean="0"/>
              <a:t>Quelques éclaircissements sur le titre …</a:t>
            </a:r>
          </a:p>
          <a:p>
            <a:endParaRPr lang="fr-FR" sz="2000" dirty="0"/>
          </a:p>
          <a:p>
            <a:r>
              <a:rPr lang="fr-FR" sz="2000" dirty="0"/>
              <a:t>Dans l'écosystème </a:t>
            </a:r>
            <a:r>
              <a:rPr lang="fr-FR" sz="2000" dirty="0" err="1"/>
              <a:t>blockchain</a:t>
            </a:r>
            <a:r>
              <a:rPr lang="fr-FR" sz="2000" dirty="0"/>
              <a:t>, on appelle </a:t>
            </a:r>
            <a:r>
              <a:rPr lang="fr-FR" sz="2000" dirty="0" err="1">
                <a:solidFill>
                  <a:srgbClr val="FF0000"/>
                </a:solidFill>
              </a:rPr>
              <a:t>token</a:t>
            </a:r>
            <a:r>
              <a:rPr lang="fr-FR" sz="2000" dirty="0">
                <a:solidFill>
                  <a:srgbClr val="FF0000"/>
                </a:solidFill>
              </a:rPr>
              <a:t> ou jeton numérique </a:t>
            </a:r>
            <a:r>
              <a:rPr lang="fr-FR" sz="2000" dirty="0"/>
              <a:t>tout actif transférable numériquement entre deux </a:t>
            </a:r>
            <a:r>
              <a:rPr lang="fr-FR" sz="2000" dirty="0" smtClean="0"/>
              <a:t>personnes</a:t>
            </a:r>
          </a:p>
          <a:p>
            <a:endParaRPr lang="fr-FR" sz="2000" dirty="0"/>
          </a:p>
          <a:p>
            <a:r>
              <a:rPr lang="fr-FR" sz="2000" dirty="0">
                <a:hlinkClick r:id="rId2"/>
              </a:rPr>
              <a:t>https://</a:t>
            </a:r>
            <a:r>
              <a:rPr lang="fr-FR" sz="2000" dirty="0" smtClean="0">
                <a:hlinkClick r:id="rId2"/>
              </a:rPr>
              <a:t>www.coinhouse.com/fr/academie/blockchain/token</a:t>
            </a:r>
            <a:r>
              <a:rPr lang="fr-FR" sz="2000" dirty="0" smtClean="0"/>
              <a:t> </a:t>
            </a:r>
          </a:p>
          <a:p>
            <a:endParaRPr lang="fr-FR" sz="2000" dirty="0"/>
          </a:p>
          <a:p>
            <a:endParaRPr lang="fr-FR" sz="2000" dirty="0" smtClean="0"/>
          </a:p>
          <a:p>
            <a:r>
              <a:rPr lang="fr-FR" sz="2000" dirty="0" smtClean="0"/>
              <a:t>L'économie </a:t>
            </a:r>
            <a:r>
              <a:rPr lang="fr-FR" sz="2000" dirty="0"/>
              <a:t>des </a:t>
            </a:r>
            <a:r>
              <a:rPr lang="fr-FR" sz="2000" dirty="0" err="1"/>
              <a:t>tokens</a:t>
            </a:r>
            <a:r>
              <a:rPr lang="fr-FR" sz="2000" dirty="0"/>
              <a:t>. Une économie des </a:t>
            </a:r>
            <a:r>
              <a:rPr lang="fr-FR" sz="2000" dirty="0" err="1"/>
              <a:t>tokens</a:t>
            </a:r>
            <a:r>
              <a:rPr lang="fr-FR" sz="2000" dirty="0"/>
              <a:t> est un système où des </a:t>
            </a:r>
            <a:r>
              <a:rPr lang="fr-FR" sz="2000" dirty="0" err="1"/>
              <a:t>tokens</a:t>
            </a:r>
            <a:r>
              <a:rPr lang="fr-FR" sz="2000" dirty="0"/>
              <a:t> numériques sont utilisés </a:t>
            </a:r>
            <a:r>
              <a:rPr lang="fr-FR" sz="2000" dirty="0">
                <a:solidFill>
                  <a:srgbClr val="FF0000"/>
                </a:solidFill>
              </a:rPr>
              <a:t>comme moyen d'échange</a:t>
            </a:r>
            <a:r>
              <a:rPr lang="fr-FR" sz="2000" dirty="0"/>
              <a:t>, mécanisme de récompense ou partie d'un cadre de transaction, en particulier au sein des écosystèmes de la </a:t>
            </a:r>
            <a:r>
              <a:rPr lang="fr-FR" sz="2000" dirty="0" err="1"/>
              <a:t>blockchain</a:t>
            </a:r>
            <a:r>
              <a:rPr lang="fr-FR" sz="2000" dirty="0"/>
              <a:t> et des </a:t>
            </a:r>
            <a:r>
              <a:rPr lang="fr-FR" sz="2000" dirty="0" err="1"/>
              <a:t>cryptomonnaies</a:t>
            </a:r>
            <a:endParaRPr lang="fr-FR" sz="2000" dirty="0" smtClean="0"/>
          </a:p>
          <a:p>
            <a:r>
              <a:rPr lang="fr-FR" sz="2000" dirty="0">
                <a:hlinkClick r:id="rId3"/>
              </a:rPr>
              <a:t>https://tangem.com/fr/glossary/token-economy</a:t>
            </a:r>
            <a:r>
              <a:rPr lang="fr-FR" sz="2000" dirty="0" smtClean="0">
                <a:hlinkClick r:id="rId3"/>
              </a:rPr>
              <a:t>/</a:t>
            </a:r>
            <a:r>
              <a:rPr lang="fr-FR" sz="2000" dirty="0" smtClean="0"/>
              <a:t> </a:t>
            </a:r>
          </a:p>
          <a:p>
            <a:endParaRPr lang="fr-FR" sz="2000" dirty="0"/>
          </a:p>
          <a:p>
            <a:r>
              <a:rPr lang="fr-FR" sz="2000" dirty="0" smtClean="0"/>
              <a:t> </a:t>
            </a:r>
            <a:endParaRPr lang="fr-FR" sz="2000" dirty="0"/>
          </a:p>
        </p:txBody>
      </p:sp>
    </p:spTree>
    <p:extLst>
      <p:ext uri="{BB962C8B-B14F-4D97-AF65-F5344CB8AC3E}">
        <p14:creationId xmlns:p14="http://schemas.microsoft.com/office/powerpoint/2010/main" val="2926044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602166"/>
            <a:ext cx="7209263" cy="5005504"/>
          </a:xfrm>
        </p:spPr>
        <p:txBody>
          <a:bodyPr>
            <a:noAutofit/>
          </a:bodyPr>
          <a:lstStyle/>
          <a:p>
            <a:r>
              <a:rPr lang="fr-FR" sz="2000" dirty="0" smtClean="0"/>
              <a:t>Quelques éclaircissements sur le titre …</a:t>
            </a:r>
          </a:p>
          <a:p>
            <a:endParaRPr lang="fr-FR" sz="2000" dirty="0"/>
          </a:p>
          <a:p>
            <a:r>
              <a:rPr lang="fr-FR" sz="2000" dirty="0"/>
              <a:t>Un </a:t>
            </a:r>
            <a:r>
              <a:rPr lang="fr-FR" sz="2000" dirty="0" smtClean="0"/>
              <a:t>NFT (de </a:t>
            </a:r>
            <a:r>
              <a:rPr lang="fr-FR" sz="2000" dirty="0"/>
              <a:t>l’anglais non-</a:t>
            </a:r>
            <a:r>
              <a:rPr lang="fr-FR" sz="2000" dirty="0" err="1"/>
              <a:t>fungible</a:t>
            </a:r>
            <a:r>
              <a:rPr lang="fr-FR" sz="2000" dirty="0"/>
              <a:t> </a:t>
            </a:r>
            <a:r>
              <a:rPr lang="fr-FR" sz="2000" dirty="0" err="1"/>
              <a:t>token</a:t>
            </a:r>
            <a:r>
              <a:rPr lang="fr-FR" sz="2000" dirty="0"/>
              <a:t>) ou </a:t>
            </a:r>
            <a:r>
              <a:rPr lang="fr-FR" sz="2000" dirty="0">
                <a:solidFill>
                  <a:srgbClr val="FF0000"/>
                </a:solidFill>
              </a:rPr>
              <a:t>jeton non fongible </a:t>
            </a:r>
            <a:r>
              <a:rPr lang="fr-FR" sz="2000" dirty="0"/>
              <a:t>(</a:t>
            </a:r>
            <a:r>
              <a:rPr lang="fr-FR" sz="2000" dirty="0" smtClean="0"/>
              <a:t>JNF) est </a:t>
            </a:r>
            <a:r>
              <a:rPr lang="fr-FR" sz="2000" dirty="0"/>
              <a:t>un objet </a:t>
            </a:r>
            <a:r>
              <a:rPr lang="fr-FR" sz="2000" dirty="0" smtClean="0"/>
              <a:t>informatique  (</a:t>
            </a:r>
            <a:r>
              <a:rPr lang="fr-FR" sz="2000" dirty="0"/>
              <a:t>un jeton) suivi, stocké et authentifié grâce à un protocole de </a:t>
            </a:r>
            <a:r>
              <a:rPr lang="fr-FR" sz="2000" dirty="0" err="1"/>
              <a:t>blockchains</a:t>
            </a:r>
            <a:r>
              <a:rPr lang="fr-FR" sz="2000" dirty="0"/>
              <a:t>, auquel est rattaché un identifiant numérique, ce qui le rend unique et non fongible. </a:t>
            </a:r>
            <a:endParaRPr lang="fr-FR" sz="2000" dirty="0" smtClean="0"/>
          </a:p>
          <a:p>
            <a:endParaRPr lang="fr-FR" sz="2000" dirty="0"/>
          </a:p>
          <a:p>
            <a:r>
              <a:rPr lang="fr-FR" sz="2000" dirty="0" smtClean="0"/>
              <a:t>Ce </a:t>
            </a:r>
            <a:r>
              <a:rPr lang="fr-FR" sz="2000" dirty="0"/>
              <a:t>jeton accorde </a:t>
            </a:r>
            <a:r>
              <a:rPr lang="fr-FR" sz="2000" dirty="0">
                <a:solidFill>
                  <a:srgbClr val="FF0000"/>
                </a:solidFill>
              </a:rPr>
              <a:t>des droits, de propriété ou autre, sur un </a:t>
            </a:r>
            <a:r>
              <a:rPr lang="fr-FR" sz="2000" dirty="0"/>
              <a:t>objet réel ou virtuel comme une </a:t>
            </a:r>
            <a:r>
              <a:rPr lang="fr-FR" sz="2000" dirty="0">
                <a:solidFill>
                  <a:srgbClr val="FF0000"/>
                </a:solidFill>
              </a:rPr>
              <a:t>œuvre d'art </a:t>
            </a:r>
            <a:r>
              <a:rPr lang="fr-FR" sz="2000" dirty="0"/>
              <a:t>(souvent numérique), un contrat, </a:t>
            </a:r>
            <a:r>
              <a:rPr lang="fr-FR" sz="2000" dirty="0">
                <a:solidFill>
                  <a:srgbClr val="FF0000"/>
                </a:solidFill>
              </a:rPr>
              <a:t>un diplôme </a:t>
            </a:r>
            <a:r>
              <a:rPr lang="fr-FR" sz="2000" dirty="0"/>
              <a:t>etc., et est associé à un compte propriétaire comme tout jeton de </a:t>
            </a:r>
            <a:r>
              <a:rPr lang="fr-FR" sz="2000" dirty="0" err="1"/>
              <a:t>blockchain</a:t>
            </a:r>
            <a:r>
              <a:rPr lang="fr-FR" sz="2000" dirty="0"/>
              <a:t>, mais le jeton étant non fongible, le propriétaire est </a:t>
            </a:r>
            <a:r>
              <a:rPr lang="fr-FR" sz="2000" dirty="0">
                <a:solidFill>
                  <a:srgbClr val="FF0000"/>
                </a:solidFill>
              </a:rPr>
              <a:t>garanti unique</a:t>
            </a:r>
            <a:r>
              <a:rPr lang="fr-FR" sz="2000" dirty="0"/>
              <a:t>, ce qui donne la valeur au jeton</a:t>
            </a:r>
            <a:r>
              <a:rPr lang="fr-FR" sz="2000" dirty="0" smtClean="0"/>
              <a:t>. </a:t>
            </a:r>
          </a:p>
          <a:p>
            <a:endParaRPr lang="fr-FR" sz="2000" dirty="0"/>
          </a:p>
          <a:p>
            <a:r>
              <a:rPr lang="fr-FR" sz="2000" dirty="0">
                <a:hlinkClick r:id="rId2"/>
              </a:rPr>
              <a:t>https://</a:t>
            </a:r>
            <a:r>
              <a:rPr lang="fr-FR" sz="2000" dirty="0" smtClean="0">
                <a:hlinkClick r:id="rId2"/>
              </a:rPr>
              <a:t>fr.wikipedia.org/wiki/NFT</a:t>
            </a:r>
            <a:r>
              <a:rPr lang="fr-FR" sz="2000" dirty="0" smtClean="0"/>
              <a:t> </a:t>
            </a:r>
            <a:endParaRPr lang="fr-FR" sz="2000" dirty="0"/>
          </a:p>
          <a:p>
            <a:endParaRPr lang="fr-FR" sz="2000" dirty="0" smtClean="0"/>
          </a:p>
          <a:p>
            <a:r>
              <a:rPr lang="fr-FR" sz="2000" dirty="0" smtClean="0"/>
              <a:t> </a:t>
            </a:r>
            <a:r>
              <a:rPr lang="fr-FR" sz="2000" dirty="0"/>
              <a:t>En droit de la propriété, l'adjectif </a:t>
            </a:r>
            <a:r>
              <a:rPr lang="fr-FR" sz="2000" dirty="0">
                <a:solidFill>
                  <a:srgbClr val="FF0000"/>
                </a:solidFill>
              </a:rPr>
              <a:t>« fongible » </a:t>
            </a:r>
            <a:r>
              <a:rPr lang="fr-FR" sz="2000" dirty="0"/>
              <a:t>signifie : qui peut être remplacé par une chose de même nature….. </a:t>
            </a:r>
          </a:p>
          <a:p>
            <a:r>
              <a:rPr lang="fr-FR" sz="2000" dirty="0"/>
              <a:t> </a:t>
            </a:r>
          </a:p>
          <a:p>
            <a:endParaRPr lang="fr-FR" sz="2000" dirty="0"/>
          </a:p>
        </p:txBody>
      </p:sp>
    </p:spTree>
    <p:extLst>
      <p:ext uri="{BB962C8B-B14F-4D97-AF65-F5344CB8AC3E}">
        <p14:creationId xmlns:p14="http://schemas.microsoft.com/office/powerpoint/2010/main" val="1708077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602166"/>
            <a:ext cx="7209263" cy="5005504"/>
          </a:xfrm>
        </p:spPr>
        <p:txBody>
          <a:bodyPr>
            <a:normAutofit fontScale="47500" lnSpcReduction="20000"/>
          </a:bodyPr>
          <a:lstStyle/>
          <a:p>
            <a:r>
              <a:rPr lang="fr-FR" dirty="0" smtClean="0"/>
              <a:t>Quelques éclaircissements sur le titre …</a:t>
            </a:r>
          </a:p>
          <a:p>
            <a:endParaRPr lang="fr-FR" dirty="0"/>
          </a:p>
          <a:p>
            <a:r>
              <a:rPr lang="fr-FR" u="sng" dirty="0" smtClean="0"/>
              <a:t>Historique</a:t>
            </a:r>
            <a:r>
              <a:rPr lang="fr-FR" dirty="0" smtClean="0"/>
              <a:t> : Une invention datée de 2008/2009 </a:t>
            </a:r>
            <a:r>
              <a:rPr lang="fr-FR" dirty="0" smtClean="0">
                <a:solidFill>
                  <a:srgbClr val="FF0000"/>
                </a:solidFill>
              </a:rPr>
              <a:t>par l’inconnu Satoshi </a:t>
            </a:r>
            <a:r>
              <a:rPr lang="fr-FR" dirty="0" err="1">
                <a:solidFill>
                  <a:srgbClr val="FF0000"/>
                </a:solidFill>
              </a:rPr>
              <a:t>Nakamoto</a:t>
            </a:r>
            <a:r>
              <a:rPr lang="fr-FR" dirty="0">
                <a:solidFill>
                  <a:srgbClr val="FF0000"/>
                </a:solidFill>
              </a:rPr>
              <a:t> </a:t>
            </a:r>
            <a:r>
              <a:rPr lang="fr-FR" dirty="0"/>
              <a:t>avec le Bitcoin et sa </a:t>
            </a:r>
            <a:r>
              <a:rPr lang="fr-FR" dirty="0" err="1"/>
              <a:t>blockchain</a:t>
            </a:r>
            <a:r>
              <a:rPr lang="fr-FR" dirty="0"/>
              <a:t> (ou chaîne de blocs</a:t>
            </a:r>
            <a:r>
              <a:rPr lang="fr-FR" dirty="0" smtClean="0"/>
              <a:t>) puis des </a:t>
            </a:r>
            <a:r>
              <a:rPr lang="fr-FR" dirty="0"/>
              <a:t>milliers d'autres </a:t>
            </a:r>
            <a:r>
              <a:rPr lang="fr-FR" dirty="0" err="1"/>
              <a:t>cryptoactifs</a:t>
            </a:r>
            <a:r>
              <a:rPr lang="fr-FR" dirty="0"/>
              <a:t> se sont ensuite </a:t>
            </a:r>
            <a:r>
              <a:rPr lang="fr-FR" dirty="0" smtClean="0"/>
              <a:t>développés et dénommés </a:t>
            </a:r>
            <a:r>
              <a:rPr lang="fr-FR" dirty="0" err="1"/>
              <a:t>altcoins</a:t>
            </a:r>
            <a:r>
              <a:rPr lang="fr-FR" dirty="0"/>
              <a:t> (mot valise combinant deux </a:t>
            </a:r>
            <a:r>
              <a:rPr lang="fr-FR" dirty="0" smtClean="0"/>
              <a:t>mots :« </a:t>
            </a:r>
            <a:r>
              <a:rPr lang="fr-FR" dirty="0" err="1"/>
              <a:t>alt</a:t>
            </a:r>
            <a:r>
              <a:rPr lang="fr-FR" dirty="0"/>
              <a:t> </a:t>
            </a:r>
            <a:r>
              <a:rPr lang="fr-FR" dirty="0" smtClean="0"/>
              <a:t>» alternatif </a:t>
            </a:r>
            <a:r>
              <a:rPr lang="fr-FR" dirty="0"/>
              <a:t>et « coin </a:t>
            </a:r>
            <a:r>
              <a:rPr lang="fr-FR" dirty="0" smtClean="0"/>
              <a:t>»).</a:t>
            </a:r>
          </a:p>
          <a:p>
            <a:r>
              <a:rPr lang="fr-FR" dirty="0" smtClean="0"/>
              <a:t> </a:t>
            </a:r>
            <a:endParaRPr lang="fr-FR" dirty="0" smtClean="0"/>
          </a:p>
          <a:p>
            <a:endParaRPr lang="fr-FR" dirty="0" smtClean="0"/>
          </a:p>
          <a:p>
            <a:r>
              <a:rPr lang="fr-FR" dirty="0" smtClean="0"/>
              <a:t>Ce sont toutes les crypto monnaies ou </a:t>
            </a:r>
            <a:r>
              <a:rPr lang="fr-FR" dirty="0" smtClean="0">
                <a:solidFill>
                  <a:srgbClr val="FF0000"/>
                </a:solidFill>
              </a:rPr>
              <a:t>crypto actifs</a:t>
            </a:r>
            <a:r>
              <a:rPr lang="fr-FR" dirty="0" smtClean="0"/>
              <a:t>, </a:t>
            </a:r>
            <a:r>
              <a:rPr lang="fr-FR" dirty="0"/>
              <a:t>alternatives au Bitcoin, utilisant généralement aussi la technologie de chaîne de blocs, mais avec des algorithmes </a:t>
            </a:r>
            <a:r>
              <a:rPr lang="fr-FR" u="sng" dirty="0"/>
              <a:t>de consensus différents</a:t>
            </a:r>
            <a:r>
              <a:rPr lang="fr-FR" dirty="0"/>
              <a:t>, des fonctionnalités et des objectifs plus ou moins proches, moins consommateurs de ressources informatiques et énergétiques, ou augmentant encore la confidentialité des échanges</a:t>
            </a:r>
            <a:r>
              <a:rPr lang="fr-FR" dirty="0" smtClean="0"/>
              <a:t>. </a:t>
            </a:r>
            <a:endParaRPr lang="fr-FR" dirty="0" smtClean="0"/>
          </a:p>
          <a:p>
            <a:endParaRPr lang="fr-FR" dirty="0"/>
          </a:p>
          <a:p>
            <a:endParaRPr lang="fr-FR" dirty="0" smtClean="0"/>
          </a:p>
          <a:p>
            <a:r>
              <a:rPr lang="fr-FR" dirty="0">
                <a:hlinkClick r:id="rId2"/>
              </a:rPr>
              <a:t>https://</a:t>
            </a:r>
            <a:r>
              <a:rPr lang="fr-FR" dirty="0" smtClean="0">
                <a:hlinkClick r:id="rId2"/>
              </a:rPr>
              <a:t>fr.wikipedia.org/wiki/Cryptomonnaie</a:t>
            </a:r>
            <a:r>
              <a:rPr lang="fr-FR" dirty="0" smtClean="0"/>
              <a:t> </a:t>
            </a:r>
            <a:endParaRPr lang="fr-FR" dirty="0"/>
          </a:p>
          <a:p>
            <a:r>
              <a:rPr lang="fr-FR" dirty="0" smtClean="0"/>
              <a:t> </a:t>
            </a:r>
          </a:p>
          <a:p>
            <a:r>
              <a:rPr lang="fr-FR" dirty="0" smtClean="0"/>
              <a:t> </a:t>
            </a:r>
            <a:r>
              <a:rPr lang="fr-FR" dirty="0" smtClean="0"/>
              <a:t>A</a:t>
            </a:r>
            <a:r>
              <a:rPr lang="fr-FR" dirty="0" smtClean="0"/>
              <a:t>ttention </a:t>
            </a:r>
            <a:r>
              <a:rPr lang="fr-FR" dirty="0"/>
              <a:t>: Pour vous proposer des services d’investissement</a:t>
            </a:r>
            <a:r>
              <a:rPr lang="fr-FR" dirty="0">
                <a:solidFill>
                  <a:srgbClr val="FF0000"/>
                </a:solidFill>
              </a:rPr>
              <a:t>, toute société, française ou étrangère, doit être enregistrée </a:t>
            </a:r>
            <a:r>
              <a:rPr lang="fr-FR" dirty="0"/>
              <a:t>comme « prestataire de services d’investissement » ou PSI (entreprise d’investissement, banque, courtier en ligne) et répertoriée sur l’annuaire </a:t>
            </a:r>
            <a:r>
              <a:rPr lang="fr-FR" dirty="0" err="1" smtClean="0"/>
              <a:t>Regafi</a:t>
            </a:r>
            <a:r>
              <a:rPr lang="fr-FR" dirty="0" smtClean="0"/>
              <a:t> </a:t>
            </a:r>
            <a:r>
              <a:rPr lang="fr-FR" dirty="0"/>
              <a:t>=&gt; </a:t>
            </a:r>
            <a:r>
              <a:rPr lang="fr-FR" dirty="0">
                <a:hlinkClick r:id="rId3"/>
              </a:rPr>
              <a:t>https://</a:t>
            </a:r>
            <a:r>
              <a:rPr lang="fr-FR" dirty="0" smtClean="0">
                <a:hlinkClick r:id="rId3"/>
              </a:rPr>
              <a:t>www.regafi.fr/spip.php?rubrique1</a:t>
            </a:r>
            <a:r>
              <a:rPr lang="fr-FR" dirty="0" smtClean="0"/>
              <a:t> </a:t>
            </a:r>
            <a:endParaRPr lang="fr-FR" dirty="0"/>
          </a:p>
        </p:txBody>
      </p:sp>
    </p:spTree>
    <p:extLst>
      <p:ext uri="{BB962C8B-B14F-4D97-AF65-F5344CB8AC3E}">
        <p14:creationId xmlns:p14="http://schemas.microsoft.com/office/powerpoint/2010/main" val="2808089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223025"/>
            <a:ext cx="7209263" cy="591014"/>
          </a:xfrm>
        </p:spPr>
        <p:txBody>
          <a:bodyPr>
            <a:normAutofit/>
          </a:bodyPr>
          <a:lstStyle/>
          <a:p>
            <a:r>
              <a:rPr lang="fr-FR" dirty="0" smtClean="0"/>
              <a:t>Quelques </a:t>
            </a:r>
            <a:r>
              <a:rPr lang="fr-FR" dirty="0" smtClean="0"/>
              <a:t>cours au 18 </a:t>
            </a:r>
            <a:r>
              <a:rPr lang="fr-FR" dirty="0" err="1" smtClean="0"/>
              <a:t>nov</a:t>
            </a:r>
            <a:r>
              <a:rPr lang="fr-FR" dirty="0" smtClean="0"/>
              <a:t>…</a:t>
            </a:r>
          </a:p>
        </p:txBody>
      </p:sp>
      <p:graphicFrame>
        <p:nvGraphicFramePr>
          <p:cNvPr id="2" name="Tableau 1"/>
          <p:cNvGraphicFramePr>
            <a:graphicFrameLocks noGrp="1"/>
          </p:cNvGraphicFramePr>
          <p:nvPr>
            <p:extLst>
              <p:ext uri="{D42A27DB-BD31-4B8C-83A1-F6EECF244321}">
                <p14:modId xmlns:p14="http://schemas.microsoft.com/office/powerpoint/2010/main" val="1421541437"/>
              </p:ext>
            </p:extLst>
          </p:nvPr>
        </p:nvGraphicFramePr>
        <p:xfrm>
          <a:off x="1094058" y="1175614"/>
          <a:ext cx="6955884" cy="4598102"/>
        </p:xfrm>
        <a:graphic>
          <a:graphicData uri="http://schemas.openxmlformats.org/drawingml/2006/table">
            <a:tbl>
              <a:tblPr/>
              <a:tblGrid>
                <a:gridCol w="455962"/>
                <a:gridCol w="245326"/>
                <a:gridCol w="1215483"/>
                <a:gridCol w="992459"/>
                <a:gridCol w="955150"/>
                <a:gridCol w="772876"/>
                <a:gridCol w="772876"/>
                <a:gridCol w="772876"/>
                <a:gridCol w="772876"/>
              </a:tblGrid>
              <a:tr h="964549">
                <a:tc>
                  <a:txBody>
                    <a:bodyPr/>
                    <a:lstStyle/>
                    <a:p>
                      <a:pPr algn="l"/>
                      <a:r>
                        <a:rPr lang="fr-FR" sz="1500" b="1">
                          <a:effectLst/>
                        </a:rPr>
                        <a:t>#</a:t>
                      </a:r>
                    </a:p>
                  </a:txBody>
                  <a:tcPr marL="74196" marR="74196" marT="37098" marB="37098" anchor="ctr">
                    <a:lnL w="12700" cap="flat" cmpd="sng" algn="ctr">
                      <a:solidFill>
                        <a:srgbClr val="BABABA"/>
                      </a:solidFill>
                      <a:prstDash val="solid"/>
                      <a:round/>
                      <a:headEnd type="none" w="med" len="med"/>
                      <a:tailEnd type="none" w="med" len="med"/>
                    </a:lnL>
                    <a:lnR w="12700" cap="flat" cmpd="sng" algn="ctr">
                      <a:solidFill>
                        <a:srgbClr val="BABABA"/>
                      </a:solidFill>
                      <a:prstDash val="solid"/>
                      <a:round/>
                      <a:headEnd type="none" w="med" len="med"/>
                      <a:tailEnd type="none" w="med" len="med"/>
                    </a:lnR>
                    <a:lnT w="12700" cap="flat" cmpd="sng" algn="ctr">
                      <a:solidFill>
                        <a:srgbClr val="BABAB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endParaRPr lang="fr-FR" sz="1500" b="1">
                        <a:effectLst/>
                      </a:endParaRPr>
                    </a:p>
                  </a:txBody>
                  <a:tcPr marL="74196" marR="74196" marT="37098" marB="37098" anchor="ctr">
                    <a:lnL w="12700" cap="flat" cmpd="sng" algn="ctr">
                      <a:solidFill>
                        <a:srgbClr val="BABABA"/>
                      </a:solidFill>
                      <a:prstDash val="solid"/>
                      <a:round/>
                      <a:headEnd type="none" w="med" len="med"/>
                      <a:tailEnd type="none" w="med" len="med"/>
                    </a:lnL>
                    <a:lnR w="12700" cap="flat" cmpd="sng" algn="ctr">
                      <a:solidFill>
                        <a:srgbClr val="BABABA"/>
                      </a:solidFill>
                      <a:prstDash val="solid"/>
                      <a:round/>
                      <a:headEnd type="none" w="med" len="med"/>
                      <a:tailEnd type="none" w="med" len="med"/>
                    </a:lnR>
                    <a:lnT w="12700" cap="flat" cmpd="sng" algn="ctr">
                      <a:solidFill>
                        <a:srgbClr val="BABAB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b="1" dirty="0">
                          <a:effectLst/>
                        </a:rPr>
                        <a:t>Nom</a:t>
                      </a:r>
                    </a:p>
                  </a:txBody>
                  <a:tcPr marL="74196" marR="74196" marT="37098" marB="37098" anchor="ctr">
                    <a:lnL w="12700" cap="flat" cmpd="sng" algn="ctr">
                      <a:solidFill>
                        <a:srgbClr val="BABABA"/>
                      </a:solidFill>
                      <a:prstDash val="solid"/>
                      <a:round/>
                      <a:headEnd type="none" w="med" len="med"/>
                      <a:tailEnd type="none" w="med" len="med"/>
                    </a:lnL>
                    <a:lnR w="12700" cap="flat" cmpd="sng" algn="ctr">
                      <a:solidFill>
                        <a:srgbClr val="BABABA"/>
                      </a:solidFill>
                      <a:prstDash val="solid"/>
                      <a:round/>
                      <a:headEnd type="none" w="med" len="med"/>
                      <a:tailEnd type="none" w="med" len="med"/>
                    </a:lnR>
                    <a:lnT w="12700" cap="flat" cmpd="sng" algn="ctr">
                      <a:solidFill>
                        <a:srgbClr val="BABAB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b="1">
                          <a:effectLst/>
                        </a:rPr>
                        <a:t>Cours</a:t>
                      </a:r>
                    </a:p>
                  </a:txBody>
                  <a:tcPr marL="74196" marR="74196" marT="37098" marB="37098" anchor="ctr">
                    <a:lnL w="12700" cap="flat" cmpd="sng" algn="ctr">
                      <a:solidFill>
                        <a:srgbClr val="BABABA"/>
                      </a:solidFill>
                      <a:prstDash val="solid"/>
                      <a:round/>
                      <a:headEnd type="none" w="med" len="med"/>
                      <a:tailEnd type="none" w="med" len="med"/>
                    </a:lnL>
                    <a:lnR w="12700" cap="flat" cmpd="sng" algn="ctr">
                      <a:solidFill>
                        <a:srgbClr val="BABABA"/>
                      </a:solidFill>
                      <a:prstDash val="solid"/>
                      <a:round/>
                      <a:headEnd type="none" w="med" len="med"/>
                      <a:tailEnd type="none" w="med" len="med"/>
                    </a:lnR>
                    <a:lnT w="12700" cap="flat" cmpd="sng" algn="ctr">
                      <a:solidFill>
                        <a:srgbClr val="BABAB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b="1">
                          <a:effectLst/>
                        </a:rPr>
                        <a:t>Var. (24h)</a:t>
                      </a:r>
                    </a:p>
                  </a:txBody>
                  <a:tcPr marL="74196" marR="74196" marT="37098" marB="37098" anchor="ctr">
                    <a:lnL w="12700" cap="flat" cmpd="sng" algn="ctr">
                      <a:solidFill>
                        <a:srgbClr val="BABABA"/>
                      </a:solidFill>
                      <a:prstDash val="solid"/>
                      <a:round/>
                      <a:headEnd type="none" w="med" len="med"/>
                      <a:tailEnd type="none" w="med" len="med"/>
                    </a:lnL>
                    <a:lnR w="12700" cap="flat" cmpd="sng" algn="ctr">
                      <a:solidFill>
                        <a:srgbClr val="BABABA"/>
                      </a:solidFill>
                      <a:prstDash val="solid"/>
                      <a:round/>
                      <a:headEnd type="none" w="med" len="med"/>
                      <a:tailEnd type="none" w="med" len="med"/>
                    </a:lnR>
                    <a:lnT w="12700" cap="flat" cmpd="sng" algn="ctr">
                      <a:solidFill>
                        <a:srgbClr val="BABAB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b="1">
                          <a:effectLst/>
                        </a:rPr>
                        <a:t>Var. (7j)</a:t>
                      </a:r>
                    </a:p>
                  </a:txBody>
                  <a:tcPr marL="74196" marR="74196" marT="37098" marB="37098" anchor="ctr">
                    <a:lnL w="12700" cap="flat" cmpd="sng" algn="ctr">
                      <a:solidFill>
                        <a:srgbClr val="BABABA"/>
                      </a:solidFill>
                      <a:prstDash val="solid"/>
                      <a:round/>
                      <a:headEnd type="none" w="med" len="med"/>
                      <a:tailEnd type="none" w="med" len="med"/>
                    </a:lnL>
                    <a:lnR w="12700" cap="flat" cmpd="sng" algn="ctr">
                      <a:solidFill>
                        <a:srgbClr val="BABABA"/>
                      </a:solidFill>
                      <a:prstDash val="solid"/>
                      <a:round/>
                      <a:headEnd type="none" w="med" len="med"/>
                      <a:tailEnd type="none" w="med" len="med"/>
                    </a:lnR>
                    <a:lnT w="12700" cap="flat" cmpd="sng" algn="ctr">
                      <a:solidFill>
                        <a:srgbClr val="BABAB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endParaRPr lang="fr-FR" sz="1500" b="1">
                        <a:solidFill>
                          <a:srgbClr val="BABABA"/>
                        </a:solidFill>
                        <a:effectLst/>
                      </a:endParaRPr>
                    </a:p>
                    <a:p>
                      <a:pPr algn="l"/>
                      <a:r>
                        <a:rPr lang="fr-FR" sz="1500" b="1">
                          <a:effectLst/>
                        </a:rPr>
                        <a:t>Cap. boursière</a:t>
                      </a:r>
                    </a:p>
                  </a:txBody>
                  <a:tcPr marL="74196" marR="74196" marT="37098" marB="37098" anchor="ctr">
                    <a:lnL w="12700" cap="flat" cmpd="sng" algn="ctr">
                      <a:solidFill>
                        <a:srgbClr val="BABABA"/>
                      </a:solidFill>
                      <a:prstDash val="solid"/>
                      <a:round/>
                      <a:headEnd type="none" w="med" len="med"/>
                      <a:tailEnd type="none" w="med" len="med"/>
                    </a:lnL>
                    <a:lnR w="12700" cap="flat" cmpd="sng" algn="ctr">
                      <a:solidFill>
                        <a:srgbClr val="BABABA"/>
                      </a:solidFill>
                      <a:prstDash val="solid"/>
                      <a:round/>
                      <a:headEnd type="none" w="med" len="med"/>
                      <a:tailEnd type="none" w="med" len="med"/>
                    </a:lnR>
                    <a:lnT w="12700" cap="flat" cmpd="sng" algn="ctr">
                      <a:solidFill>
                        <a:srgbClr val="BABAB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endParaRPr lang="fr-FR" sz="1500" b="1">
                        <a:solidFill>
                          <a:srgbClr val="BABABA"/>
                        </a:solidFill>
                        <a:effectLst/>
                      </a:endParaRPr>
                    </a:p>
                    <a:p>
                      <a:pPr algn="l"/>
                      <a:r>
                        <a:rPr lang="fr-FR" sz="1500" b="1">
                          <a:effectLst/>
                        </a:rPr>
                        <a:t>Vol. (24h)</a:t>
                      </a:r>
                    </a:p>
                  </a:txBody>
                  <a:tcPr marL="74196" marR="74196" marT="37098" marB="37098" anchor="ctr">
                    <a:lnL w="12700" cap="flat" cmpd="sng" algn="ctr">
                      <a:solidFill>
                        <a:srgbClr val="BABABA"/>
                      </a:solidFill>
                      <a:prstDash val="solid"/>
                      <a:round/>
                      <a:headEnd type="none" w="med" len="med"/>
                      <a:tailEnd type="none" w="med" len="med"/>
                    </a:lnL>
                    <a:lnR w="12700" cap="flat" cmpd="sng" algn="ctr">
                      <a:solidFill>
                        <a:srgbClr val="BABABA"/>
                      </a:solidFill>
                      <a:prstDash val="solid"/>
                      <a:round/>
                      <a:headEnd type="none" w="med" len="med"/>
                      <a:tailEnd type="none" w="med" len="med"/>
                    </a:lnR>
                    <a:lnT w="12700" cap="flat" cmpd="sng" algn="ctr">
                      <a:solidFill>
                        <a:srgbClr val="BABAB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endParaRPr lang="fr-FR" sz="1500" b="1">
                        <a:solidFill>
                          <a:srgbClr val="BABABA"/>
                        </a:solidFill>
                        <a:effectLst/>
                      </a:endParaRPr>
                    </a:p>
                    <a:p>
                      <a:pPr algn="l"/>
                      <a:r>
                        <a:rPr lang="fr-FR" sz="1500" b="1">
                          <a:effectLst/>
                        </a:rPr>
                        <a:t>Vol. Total</a:t>
                      </a:r>
                    </a:p>
                  </a:txBody>
                  <a:tcPr marL="74196" marR="74196" marT="37098" marB="37098" anchor="ctr">
                    <a:lnL w="12700" cap="flat" cmpd="sng" algn="ctr">
                      <a:solidFill>
                        <a:srgbClr val="BABABA"/>
                      </a:solidFill>
                      <a:prstDash val="solid"/>
                      <a:round/>
                      <a:headEnd type="none" w="med" len="med"/>
                      <a:tailEnd type="none" w="med" len="med"/>
                    </a:lnL>
                    <a:lnR w="12700" cap="flat" cmpd="sng" algn="ctr">
                      <a:solidFill>
                        <a:srgbClr val="BABABA"/>
                      </a:solidFill>
                      <a:prstDash val="solid"/>
                      <a:round/>
                      <a:headEnd type="none" w="med" len="med"/>
                      <a:tailEnd type="none" w="med" len="med"/>
                    </a:lnR>
                    <a:lnT w="12700" cap="flat" cmpd="sng" algn="ctr">
                      <a:solidFill>
                        <a:srgbClr val="BABAB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r>
              <a:tr h="519373">
                <a:tc>
                  <a:txBody>
                    <a:bodyPr/>
                    <a:lstStyle/>
                    <a:p>
                      <a:pPr algn="l"/>
                      <a:r>
                        <a:rPr lang="fr-FR" sz="1500">
                          <a:effectLst/>
                        </a:rPr>
                        <a:t>1</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endParaRPr lang="fr-FR" sz="1500">
                        <a:effectLst/>
                      </a:endParaRP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fontAlgn="ctr"/>
                      <a:r>
                        <a:rPr lang="fr-FR" sz="1500" b="1">
                          <a:solidFill>
                            <a:srgbClr val="1256A0"/>
                          </a:solidFill>
                          <a:effectLst/>
                          <a:hlinkClick r:id="rId2" tooltip="Bitcoin"/>
                        </a:rPr>
                        <a:t>Bitcoin</a:t>
                      </a:r>
                    </a:p>
                    <a:p>
                      <a:pPr algn="l"/>
                      <a:r>
                        <a:rPr lang="fr-FR" sz="1500">
                          <a:solidFill>
                            <a:srgbClr val="868686"/>
                          </a:solidFill>
                          <a:effectLst/>
                        </a:rPr>
                        <a:t>BTC</a:t>
                      </a:r>
                      <a:endParaRPr lang="fr-FR" sz="1500">
                        <a:effectLst/>
                      </a:endParaRP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solidFill>
                            <a:srgbClr val="1256A0"/>
                          </a:solidFill>
                          <a:effectLst/>
                        </a:rPr>
                        <a:t>$91.044,5</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rtl="0"/>
                      <a:r>
                        <a:rPr lang="fr-FR" sz="1500">
                          <a:solidFill>
                            <a:srgbClr val="D91400"/>
                          </a:solidFill>
                          <a:effectLst/>
                        </a:rPr>
                        <a:t>-4,83%</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rtl="0"/>
                      <a:r>
                        <a:rPr lang="fr-FR" sz="1500">
                          <a:solidFill>
                            <a:srgbClr val="D91400"/>
                          </a:solidFill>
                          <a:effectLst/>
                        </a:rPr>
                        <a:t>-13,14%</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$1,82T</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$117,47B</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48,39%</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r>
              <a:tr h="741961">
                <a:tc>
                  <a:txBody>
                    <a:bodyPr/>
                    <a:lstStyle/>
                    <a:p>
                      <a:pPr algn="l"/>
                      <a:r>
                        <a:rPr lang="fr-FR" sz="1500">
                          <a:effectLst/>
                        </a:rPr>
                        <a:t>2</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endParaRPr lang="fr-FR" sz="1500">
                        <a:effectLst/>
                      </a:endParaRP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fontAlgn="ctr"/>
                      <a:r>
                        <a:rPr lang="fr-FR" sz="1500" b="1">
                          <a:solidFill>
                            <a:srgbClr val="1256A0"/>
                          </a:solidFill>
                          <a:effectLst/>
                          <a:hlinkClick r:id="rId3" tooltip="Ethereum"/>
                        </a:rPr>
                        <a:t>Ethereum</a:t>
                      </a:r>
                    </a:p>
                    <a:p>
                      <a:pPr algn="l"/>
                      <a:r>
                        <a:rPr lang="fr-FR" sz="1500">
                          <a:solidFill>
                            <a:srgbClr val="868686"/>
                          </a:solidFill>
                          <a:effectLst/>
                        </a:rPr>
                        <a:t>ETH</a:t>
                      </a:r>
                      <a:endParaRPr lang="fr-FR" sz="1500">
                        <a:effectLst/>
                      </a:endParaRP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solidFill>
                            <a:srgbClr val="1256A0"/>
                          </a:solidFill>
                          <a:effectLst/>
                        </a:rPr>
                        <a:t>$3.036,87</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rtl="0"/>
                      <a:r>
                        <a:rPr lang="fr-FR" sz="1500">
                          <a:solidFill>
                            <a:srgbClr val="D91400"/>
                          </a:solidFill>
                          <a:effectLst/>
                        </a:rPr>
                        <a:t>-4,96%</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rtl="0"/>
                      <a:r>
                        <a:rPr lang="fr-FR" sz="1500">
                          <a:solidFill>
                            <a:srgbClr val="D91400"/>
                          </a:solidFill>
                          <a:effectLst/>
                        </a:rPr>
                        <a:t>-14,53%</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$368,08B</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$50,35B</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20,74%</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r>
              <a:tr h="741961">
                <a:tc>
                  <a:txBody>
                    <a:bodyPr/>
                    <a:lstStyle/>
                    <a:p>
                      <a:pPr algn="l"/>
                      <a:r>
                        <a:rPr lang="fr-FR" sz="1500">
                          <a:effectLst/>
                        </a:rPr>
                        <a:t>3</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endParaRPr lang="fr-FR" sz="1500">
                        <a:effectLst/>
                      </a:endParaRP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fontAlgn="ctr"/>
                      <a:r>
                        <a:rPr lang="fr-FR" sz="1500" b="1">
                          <a:solidFill>
                            <a:srgbClr val="1256A0"/>
                          </a:solidFill>
                          <a:effectLst/>
                          <a:hlinkClick r:id="rId4" tooltip="Tether USDt"/>
                        </a:rPr>
                        <a:t>Tether USDt</a:t>
                      </a:r>
                    </a:p>
                    <a:p>
                      <a:pPr algn="l"/>
                      <a:r>
                        <a:rPr lang="fr-FR" sz="1500">
                          <a:solidFill>
                            <a:srgbClr val="868686"/>
                          </a:solidFill>
                          <a:effectLst/>
                        </a:rPr>
                        <a:t>USDT</a:t>
                      </a:r>
                      <a:endParaRPr lang="fr-FR" sz="1500">
                        <a:effectLst/>
                      </a:endParaRP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solidFill>
                            <a:srgbClr val="1256A0"/>
                          </a:solidFill>
                          <a:effectLst/>
                        </a:rPr>
                        <a:t>$1,0018</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rtl="0"/>
                      <a:r>
                        <a:rPr lang="fr-FR" sz="1500">
                          <a:solidFill>
                            <a:srgbClr val="007C32"/>
                          </a:solidFill>
                          <a:effectLst/>
                        </a:rPr>
                        <a:t>+0,06%</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rtl="0"/>
                      <a:r>
                        <a:rPr lang="fr-FR" sz="1500">
                          <a:solidFill>
                            <a:srgbClr val="D91400"/>
                          </a:solidFill>
                          <a:effectLst/>
                        </a:rPr>
                        <a:t>-0,09%</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$183,82B</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$188,39B</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77,61%</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r>
              <a:tr h="519373">
                <a:tc>
                  <a:txBody>
                    <a:bodyPr/>
                    <a:lstStyle/>
                    <a:p>
                      <a:pPr algn="l"/>
                      <a:r>
                        <a:rPr lang="fr-FR" sz="1500">
                          <a:effectLst/>
                        </a:rPr>
                        <a:t>4</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endParaRPr lang="fr-FR" sz="1500">
                        <a:effectLst/>
                      </a:endParaRP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fontAlgn="ctr"/>
                      <a:r>
                        <a:rPr lang="fr-FR" sz="1500" b="1">
                          <a:solidFill>
                            <a:srgbClr val="1256A0"/>
                          </a:solidFill>
                          <a:effectLst/>
                          <a:hlinkClick r:id="rId5" tooltip="XRP"/>
                        </a:rPr>
                        <a:t>XRP</a:t>
                      </a:r>
                    </a:p>
                    <a:p>
                      <a:pPr algn="l"/>
                      <a:r>
                        <a:rPr lang="fr-FR" sz="1500">
                          <a:solidFill>
                            <a:srgbClr val="868686"/>
                          </a:solidFill>
                          <a:effectLst/>
                        </a:rPr>
                        <a:t>XRP</a:t>
                      </a:r>
                      <a:endParaRPr lang="fr-FR" sz="1500">
                        <a:effectLst/>
                      </a:endParaRP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solidFill>
                            <a:srgbClr val="1256A0"/>
                          </a:solidFill>
                          <a:effectLst/>
                        </a:rPr>
                        <a:t>$2,1675</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rtl="0"/>
                      <a:r>
                        <a:rPr lang="fr-FR" sz="1500">
                          <a:solidFill>
                            <a:srgbClr val="D91400"/>
                          </a:solidFill>
                          <a:effectLst/>
                        </a:rPr>
                        <a:t>-4,64%</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rtl="0"/>
                      <a:r>
                        <a:rPr lang="fr-FR" sz="1500">
                          <a:solidFill>
                            <a:srgbClr val="D91400"/>
                          </a:solidFill>
                          <a:effectLst/>
                        </a:rPr>
                        <a:t>-11,04%</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$131,45B</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$7,28B</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3,00%</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r>
              <a:tr h="519373">
                <a:tc>
                  <a:txBody>
                    <a:bodyPr/>
                    <a:lstStyle/>
                    <a:p>
                      <a:pPr algn="l"/>
                      <a:r>
                        <a:rPr lang="fr-FR" sz="1500">
                          <a:effectLst/>
                        </a:rPr>
                        <a:t>5</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endParaRPr lang="fr-FR" sz="1500">
                        <a:effectLst/>
                      </a:endParaRP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fontAlgn="ctr"/>
                      <a:r>
                        <a:rPr lang="fr-FR" sz="1500" b="1">
                          <a:solidFill>
                            <a:srgbClr val="1256A0"/>
                          </a:solidFill>
                          <a:effectLst/>
                          <a:hlinkClick r:id="rId6" tooltip="BNB"/>
                        </a:rPr>
                        <a:t>BNB</a:t>
                      </a:r>
                    </a:p>
                    <a:p>
                      <a:pPr algn="l"/>
                      <a:r>
                        <a:rPr lang="fr-FR" sz="1500">
                          <a:solidFill>
                            <a:srgbClr val="868686"/>
                          </a:solidFill>
                          <a:effectLst/>
                        </a:rPr>
                        <a:t>BNB</a:t>
                      </a:r>
                      <a:endParaRPr lang="fr-FR" sz="1500">
                        <a:effectLst/>
                      </a:endParaRP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solidFill>
                            <a:srgbClr val="1256A0"/>
                          </a:solidFill>
                          <a:effectLst/>
                        </a:rPr>
                        <a:t>$916,31</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rtl="0"/>
                      <a:r>
                        <a:rPr lang="fr-FR" sz="1500">
                          <a:solidFill>
                            <a:srgbClr val="D91400"/>
                          </a:solidFill>
                          <a:effectLst/>
                        </a:rPr>
                        <a:t>-2,17%</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rtl="0"/>
                      <a:r>
                        <a:rPr lang="fr-FR" sz="1500">
                          <a:solidFill>
                            <a:srgbClr val="D91400"/>
                          </a:solidFill>
                          <a:effectLst/>
                        </a:rPr>
                        <a:t>-6,46%</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$125,82B</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$4,52B</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1,86%</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r>
              <a:tr h="389513">
                <a:tc>
                  <a:txBody>
                    <a:bodyPr/>
                    <a:lstStyle/>
                    <a:p>
                      <a:pPr algn="l"/>
                      <a:r>
                        <a:rPr lang="fr-FR" sz="1500">
                          <a:effectLst/>
                        </a:rPr>
                        <a:t>6</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solidFill>
                      <a:srgbClr val="FFFFFF"/>
                    </a:solidFill>
                  </a:tcPr>
                </a:tc>
                <a:tc>
                  <a:txBody>
                    <a:bodyPr/>
                    <a:lstStyle/>
                    <a:p>
                      <a:pPr algn="l"/>
                      <a:endParaRPr lang="fr-FR" sz="1500">
                        <a:effectLst/>
                      </a:endParaRP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solidFill>
                      <a:srgbClr val="FFFFFF"/>
                    </a:solidFill>
                  </a:tcPr>
                </a:tc>
                <a:tc>
                  <a:txBody>
                    <a:bodyPr/>
                    <a:lstStyle/>
                    <a:p>
                      <a:pPr algn="l" fontAlgn="ctr"/>
                      <a:r>
                        <a:rPr lang="fr-FR" sz="1500" b="1">
                          <a:solidFill>
                            <a:srgbClr val="1256A0"/>
                          </a:solidFill>
                          <a:effectLst/>
                          <a:hlinkClick r:id="rId7" tooltip="Solana"/>
                        </a:rPr>
                        <a:t>Solana</a:t>
                      </a:r>
                    </a:p>
                    <a:p>
                      <a:pPr algn="l"/>
                      <a:r>
                        <a:rPr lang="fr-FR" sz="1500">
                          <a:solidFill>
                            <a:srgbClr val="868686"/>
                          </a:solidFill>
                          <a:effectLst/>
                        </a:rPr>
                        <a:t>SOL</a:t>
                      </a:r>
                      <a:endParaRPr lang="fr-FR" sz="1500">
                        <a:effectLst/>
                      </a:endParaRP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solidFill>
                      <a:srgbClr val="FFFFFF"/>
                    </a:solidFill>
                  </a:tcPr>
                </a:tc>
                <a:tc>
                  <a:txBody>
                    <a:bodyPr/>
                    <a:lstStyle/>
                    <a:p>
                      <a:pPr algn="l"/>
                      <a:r>
                        <a:rPr lang="fr-FR" sz="1500">
                          <a:solidFill>
                            <a:srgbClr val="1256A0"/>
                          </a:solidFill>
                          <a:effectLst/>
                        </a:rPr>
                        <a:t>$137,154</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solidFill>
                      <a:srgbClr val="FFFFFF"/>
                    </a:solidFill>
                  </a:tcPr>
                </a:tc>
                <a:tc>
                  <a:txBody>
                    <a:bodyPr/>
                    <a:lstStyle/>
                    <a:p>
                      <a:pPr algn="l" rtl="0"/>
                      <a:r>
                        <a:rPr lang="fr-FR" sz="1500">
                          <a:solidFill>
                            <a:srgbClr val="D91400"/>
                          </a:solidFill>
                          <a:effectLst/>
                        </a:rPr>
                        <a:t>-3,39%</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solidFill>
                      <a:srgbClr val="FFFFFF"/>
                    </a:solidFill>
                  </a:tcPr>
                </a:tc>
                <a:tc>
                  <a:txBody>
                    <a:bodyPr/>
                    <a:lstStyle/>
                    <a:p>
                      <a:pPr algn="l" rtl="0"/>
                      <a:r>
                        <a:rPr lang="fr-FR" sz="1500">
                          <a:solidFill>
                            <a:srgbClr val="D91400"/>
                          </a:solidFill>
                          <a:effectLst/>
                        </a:rPr>
                        <a:t>-16,28%</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$75,93B</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solidFill>
                      <a:srgbClr val="FFFFFF"/>
                    </a:solidFill>
                  </a:tcPr>
                </a:tc>
                <a:tc>
                  <a:txBody>
                    <a:bodyPr/>
                    <a:lstStyle/>
                    <a:p>
                      <a:pPr algn="l"/>
                      <a:r>
                        <a:rPr lang="fr-FR" sz="1500">
                          <a:effectLst/>
                        </a:rPr>
                        <a:t>$9,21B</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solidFill>
                      <a:srgbClr val="FFFFFF"/>
                    </a:solidFill>
                  </a:tcPr>
                </a:tc>
                <a:tc>
                  <a:txBody>
                    <a:bodyPr/>
                    <a:lstStyle/>
                    <a:p>
                      <a:pPr algn="l"/>
                      <a:r>
                        <a:rPr lang="fr-FR" sz="1500" dirty="0">
                          <a:effectLst/>
                        </a:rPr>
                        <a:t>3,79%</a:t>
                      </a:r>
                    </a:p>
                  </a:txBody>
                  <a:tcPr marL="74196" marR="74196" marT="37098" marB="37098" anchor="ctr">
                    <a:lnL w="12700" cap="flat" cmpd="sng" algn="ctr">
                      <a:solidFill>
                        <a:srgbClr val="DADADA"/>
                      </a:solidFill>
                      <a:prstDash val="solid"/>
                      <a:round/>
                      <a:headEnd type="none" w="med" len="med"/>
                      <a:tailEnd type="none" w="med" len="med"/>
                    </a:lnL>
                    <a:lnR w="12700"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solidFill>
                      <a:srgbClr val="FFFFFF"/>
                    </a:solidFill>
                  </a:tcPr>
                </a:tc>
              </a:tr>
            </a:tbl>
          </a:graphicData>
        </a:graphic>
      </p:graphicFrame>
      <p:sp>
        <p:nvSpPr>
          <p:cNvPr id="4" name="Rectangle 3"/>
          <p:cNvSpPr/>
          <p:nvPr/>
        </p:nvSpPr>
        <p:spPr>
          <a:xfrm>
            <a:off x="2584878" y="6135291"/>
            <a:ext cx="4183261" cy="369332"/>
          </a:xfrm>
          <a:prstGeom prst="rect">
            <a:avLst/>
          </a:prstGeom>
        </p:spPr>
        <p:txBody>
          <a:bodyPr wrap="none">
            <a:spAutoFit/>
          </a:bodyPr>
          <a:lstStyle/>
          <a:p>
            <a:r>
              <a:rPr lang="fr-FR" dirty="0">
                <a:hlinkClick r:id="rId8"/>
              </a:rPr>
              <a:t>https://</a:t>
            </a:r>
            <a:r>
              <a:rPr lang="fr-FR" dirty="0" smtClean="0">
                <a:hlinkClick r:id="rId8"/>
              </a:rPr>
              <a:t>fr.investing.com/crypto/currencies</a:t>
            </a:r>
            <a:r>
              <a:rPr lang="fr-FR" dirty="0" smtClean="0"/>
              <a:t> </a:t>
            </a:r>
            <a:endParaRPr lang="fr-FR" dirty="0"/>
          </a:p>
        </p:txBody>
      </p:sp>
    </p:spTree>
    <p:extLst>
      <p:ext uri="{BB962C8B-B14F-4D97-AF65-F5344CB8AC3E}">
        <p14:creationId xmlns:p14="http://schemas.microsoft.com/office/powerpoint/2010/main" val="1732353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223025"/>
            <a:ext cx="7209263" cy="591014"/>
          </a:xfrm>
        </p:spPr>
        <p:txBody>
          <a:bodyPr>
            <a:normAutofit/>
          </a:bodyPr>
          <a:lstStyle/>
          <a:p>
            <a:r>
              <a:rPr lang="fr-FR" dirty="0" smtClean="0"/>
              <a:t>Quelques </a:t>
            </a:r>
            <a:r>
              <a:rPr lang="fr-FR" dirty="0" smtClean="0"/>
              <a:t>échecs au 18 </a:t>
            </a:r>
            <a:r>
              <a:rPr lang="fr-FR" dirty="0" err="1" smtClean="0"/>
              <a:t>nov</a:t>
            </a:r>
            <a:r>
              <a:rPr lang="fr-FR" dirty="0" smtClean="0"/>
              <a:t>…</a:t>
            </a:r>
          </a:p>
        </p:txBody>
      </p:sp>
      <p:sp>
        <p:nvSpPr>
          <p:cNvPr id="5" name="Rectangle 4"/>
          <p:cNvSpPr/>
          <p:nvPr/>
        </p:nvSpPr>
        <p:spPr>
          <a:xfrm>
            <a:off x="1215482" y="1025913"/>
            <a:ext cx="7527073" cy="2308324"/>
          </a:xfrm>
          <a:prstGeom prst="rect">
            <a:avLst/>
          </a:prstGeom>
        </p:spPr>
        <p:txBody>
          <a:bodyPr wrap="square">
            <a:spAutoFit/>
          </a:bodyPr>
          <a:lstStyle/>
          <a:p>
            <a:r>
              <a:rPr lang="fr-FR" dirty="0" err="1"/>
              <a:t>Cryptomonnaies</a:t>
            </a:r>
            <a:r>
              <a:rPr lang="fr-FR" dirty="0"/>
              <a:t> : après </a:t>
            </a:r>
            <a:r>
              <a:rPr lang="fr-FR" dirty="0" smtClean="0"/>
              <a:t>les énormes échecs de </a:t>
            </a:r>
            <a:r>
              <a:rPr lang="fr-FR" dirty="0" smtClean="0">
                <a:solidFill>
                  <a:srgbClr val="FF0000"/>
                </a:solidFill>
              </a:rPr>
              <a:t>LIBRA </a:t>
            </a:r>
            <a:r>
              <a:rPr lang="fr-FR" dirty="0" smtClean="0"/>
              <a:t>puis de </a:t>
            </a:r>
            <a:r>
              <a:rPr lang="fr-FR" dirty="0" smtClean="0">
                <a:solidFill>
                  <a:srgbClr val="FF0000"/>
                </a:solidFill>
              </a:rPr>
              <a:t>DIEM,</a:t>
            </a:r>
            <a:r>
              <a:rPr lang="fr-FR" dirty="0" smtClean="0"/>
              <a:t> </a:t>
            </a:r>
            <a:r>
              <a:rPr lang="fr-FR" dirty="0"/>
              <a:t>Meta cherche à se relancer dans les </a:t>
            </a:r>
            <a:r>
              <a:rPr lang="fr-FR" dirty="0" smtClean="0"/>
              <a:t>cryptos</a:t>
            </a:r>
          </a:p>
          <a:p>
            <a:endParaRPr lang="fr-FR" dirty="0"/>
          </a:p>
          <a:p>
            <a:r>
              <a:rPr lang="fr-FR" dirty="0"/>
              <a:t>Meta envisagerait d'intégrer des </a:t>
            </a:r>
            <a:r>
              <a:rPr lang="fr-FR" dirty="0" err="1"/>
              <a:t>stablecoins</a:t>
            </a:r>
            <a:r>
              <a:rPr lang="fr-FR" dirty="0"/>
              <a:t> sur ses plateformes, notamment Instagram, pour rémunérer les créateurs de contenu. Ce retour dans le secteur des </a:t>
            </a:r>
            <a:r>
              <a:rPr lang="fr-FR" dirty="0" err="1"/>
              <a:t>cryptomonnaies</a:t>
            </a:r>
            <a:r>
              <a:rPr lang="fr-FR" dirty="0"/>
              <a:t> intervient dans un contexte réglementaire plus favorable, après l'abandon du projet Diem </a:t>
            </a:r>
            <a:r>
              <a:rPr lang="fr-FR" dirty="0">
                <a:solidFill>
                  <a:srgbClr val="FF0000"/>
                </a:solidFill>
              </a:rPr>
              <a:t>en 2022 </a:t>
            </a:r>
            <a:r>
              <a:rPr lang="fr-FR" dirty="0"/>
              <a:t>en raison de l'hostilité de nombreux pays, au premier rang desquels les </a:t>
            </a:r>
            <a:r>
              <a:rPr lang="fr-FR" dirty="0" smtClean="0"/>
              <a:t>Etats-Unis …ce qui a bien changé depuis !.</a:t>
            </a:r>
            <a:endParaRPr lang="fr-FR" dirty="0"/>
          </a:p>
        </p:txBody>
      </p:sp>
      <p:sp>
        <p:nvSpPr>
          <p:cNvPr id="6" name="Rectangle 5"/>
          <p:cNvSpPr/>
          <p:nvPr/>
        </p:nvSpPr>
        <p:spPr>
          <a:xfrm>
            <a:off x="3735658" y="4702241"/>
            <a:ext cx="5207619" cy="923330"/>
          </a:xfrm>
          <a:prstGeom prst="rect">
            <a:avLst/>
          </a:prstGeom>
        </p:spPr>
        <p:txBody>
          <a:bodyPr wrap="square">
            <a:spAutoFit/>
          </a:bodyPr>
          <a:lstStyle/>
          <a:p>
            <a:r>
              <a:rPr lang="fr-FR" dirty="0">
                <a:hlinkClick r:id="rId2"/>
              </a:rPr>
              <a:t>https://</a:t>
            </a:r>
            <a:r>
              <a:rPr lang="fr-FR" dirty="0" smtClean="0">
                <a:hlinkClick r:id="rId2"/>
              </a:rPr>
              <a:t>investir.lesechos.fr/marches-indices/bitcoin-cryptomonnaies/meta-chercherait-a-se-relancer-dans-les-cryptos-2165446</a:t>
            </a:r>
            <a:r>
              <a:rPr lang="fr-FR" dirty="0" smtClean="0"/>
              <a:t> </a:t>
            </a:r>
            <a:endParaRPr lang="fr-FR" dirty="0"/>
          </a:p>
        </p:txBody>
      </p:sp>
      <p:pic>
        <p:nvPicPr>
          <p:cNvPr id="7" name="Image 6"/>
          <p:cNvPicPr>
            <a:picLocks noChangeAspect="1"/>
          </p:cNvPicPr>
          <p:nvPr/>
        </p:nvPicPr>
        <p:blipFill>
          <a:blip r:embed="rId3"/>
          <a:stretch>
            <a:fillRect/>
          </a:stretch>
        </p:blipFill>
        <p:spPr>
          <a:xfrm>
            <a:off x="1215483" y="3601844"/>
            <a:ext cx="3657600" cy="914400"/>
          </a:xfrm>
          <a:prstGeom prst="rect">
            <a:avLst/>
          </a:prstGeom>
        </p:spPr>
      </p:pic>
      <p:sp>
        <p:nvSpPr>
          <p:cNvPr id="8" name="Rectangle 7"/>
          <p:cNvSpPr/>
          <p:nvPr/>
        </p:nvSpPr>
        <p:spPr>
          <a:xfrm>
            <a:off x="713679" y="5913068"/>
            <a:ext cx="7783550" cy="646331"/>
          </a:xfrm>
          <a:prstGeom prst="rect">
            <a:avLst/>
          </a:prstGeom>
        </p:spPr>
        <p:txBody>
          <a:bodyPr wrap="square">
            <a:spAutoFit/>
          </a:bodyPr>
          <a:lstStyle/>
          <a:p>
            <a:r>
              <a:rPr lang="fr-FR" dirty="0">
                <a:hlinkClick r:id="rId4"/>
              </a:rPr>
              <a:t>https://</a:t>
            </a:r>
            <a:r>
              <a:rPr lang="fr-FR" dirty="0" smtClean="0">
                <a:hlinkClick r:id="rId4"/>
              </a:rPr>
              <a:t>www.radiofrance.fr/franceculture/podcasts/la-methode-scientifique/facebook-il-ne-lui-manque-plus-que-la-monnaie-2116606</a:t>
            </a:r>
            <a:r>
              <a:rPr lang="fr-FR" dirty="0" smtClean="0"/>
              <a:t> </a:t>
            </a:r>
            <a:endParaRPr lang="fr-FR" dirty="0"/>
          </a:p>
        </p:txBody>
      </p:sp>
      <p:cxnSp>
        <p:nvCxnSpPr>
          <p:cNvPr id="10" name="Connecteur droit avec flèche 9"/>
          <p:cNvCxnSpPr/>
          <p:nvPr/>
        </p:nvCxnSpPr>
        <p:spPr>
          <a:xfrm flipH="1">
            <a:off x="2787805" y="4839629"/>
            <a:ext cx="167268" cy="106294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3" name="Connecteur droit avec flèche 12"/>
          <p:cNvCxnSpPr/>
          <p:nvPr/>
        </p:nvCxnSpPr>
        <p:spPr>
          <a:xfrm>
            <a:off x="5151863" y="4148254"/>
            <a:ext cx="1895708" cy="5539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22047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91737" y="602166"/>
            <a:ext cx="7209263" cy="5005504"/>
          </a:xfrm>
        </p:spPr>
        <p:txBody>
          <a:bodyPr>
            <a:normAutofit fontScale="77500" lnSpcReduction="20000"/>
          </a:bodyPr>
          <a:lstStyle/>
          <a:p>
            <a:r>
              <a:rPr lang="fr-FR" dirty="0" smtClean="0"/>
              <a:t>Quelques </a:t>
            </a:r>
            <a:r>
              <a:rPr lang="fr-FR" dirty="0" smtClean="0"/>
              <a:t>nuances …</a:t>
            </a:r>
          </a:p>
          <a:p>
            <a:endParaRPr lang="fr-FR" dirty="0" smtClean="0"/>
          </a:p>
          <a:p>
            <a:r>
              <a:rPr lang="fr-FR" dirty="0" smtClean="0"/>
              <a:t>Pour intervenir sur le marché des CA un </a:t>
            </a:r>
            <a:r>
              <a:rPr lang="fr-FR" dirty="0"/>
              <a:t>enregistrement auprès de l’AMF en tant que prestataire de services sur actifs numériques (PSAN) est </a:t>
            </a:r>
            <a:r>
              <a:rPr lang="fr-FR" dirty="0" smtClean="0"/>
              <a:t>souvent obligatoire et </a:t>
            </a:r>
            <a:r>
              <a:rPr lang="fr-FR" dirty="0"/>
              <a:t>la liste </a:t>
            </a:r>
            <a:r>
              <a:rPr lang="fr-FR" dirty="0" smtClean="0"/>
              <a:t>« blanche » est là</a:t>
            </a:r>
          </a:p>
          <a:p>
            <a:endParaRPr lang="fr-FR" dirty="0"/>
          </a:p>
          <a:p>
            <a:r>
              <a:rPr lang="fr-FR" dirty="0" smtClean="0">
                <a:hlinkClick r:id="rId2"/>
              </a:rPr>
              <a:t>https</a:t>
            </a:r>
            <a:r>
              <a:rPr lang="fr-FR" dirty="0">
                <a:hlinkClick r:id="rId2"/>
              </a:rPr>
              <a:t>://</a:t>
            </a:r>
            <a:r>
              <a:rPr lang="fr-FR" dirty="0" smtClean="0">
                <a:hlinkClick r:id="rId2"/>
              </a:rPr>
              <a:t>www.amf-france.org/fr/espace-professionnels/fintech/mes-relations-avec-lamf/prestataires-de-services-sur-actifs-numeriques-psan/obtenir-un-enregistrement-un-agrement-psan#Liste_des_PSAN_enregistrsagrs_auprs_de_lAMF</a:t>
            </a:r>
            <a:r>
              <a:rPr lang="fr-FR" dirty="0" smtClean="0"/>
              <a:t> </a:t>
            </a:r>
          </a:p>
          <a:p>
            <a:r>
              <a:rPr lang="fr-FR" dirty="0" smtClean="0"/>
              <a:t> </a:t>
            </a:r>
          </a:p>
          <a:p>
            <a:endParaRPr lang="fr-FR" dirty="0" smtClean="0"/>
          </a:p>
        </p:txBody>
      </p:sp>
    </p:spTree>
    <p:extLst>
      <p:ext uri="{BB962C8B-B14F-4D97-AF65-F5344CB8AC3E}">
        <p14:creationId xmlns:p14="http://schemas.microsoft.com/office/powerpoint/2010/main" val="27181416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154</TotalTime>
  <Words>1842</Words>
  <Application>Microsoft Office PowerPoint</Application>
  <PresentationFormat>Affichage à l'écran (4:3)</PresentationFormat>
  <Paragraphs>242</Paragraphs>
  <Slides>20</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20</vt:i4>
      </vt:variant>
    </vt:vector>
  </HeadingPairs>
  <TitlesOfParts>
    <vt:vector size="23" baseType="lpstr">
      <vt:lpstr>Arial</vt:lpstr>
      <vt:lpstr>Calibri</vt:lpstr>
      <vt:lpstr>Office Theme</vt:lpstr>
      <vt:lpstr>Marc.Bidan@univ-nantes.fr </vt:lpstr>
      <vt:lpstr>Préambule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Quelques sites actualisés :</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Marc.Bidan@univ-nantes.fr</dc:title>
  <dc:subject/>
  <dc:creator>Marc BIDAN</dc:creator>
  <cp:keywords/>
  <dc:description>generated using python-pptx</dc:description>
  <cp:lastModifiedBy>Marc BIDAN</cp:lastModifiedBy>
  <cp:revision>23</cp:revision>
  <dcterms:created xsi:type="dcterms:W3CDTF">2013-01-27T09:14:16Z</dcterms:created>
  <dcterms:modified xsi:type="dcterms:W3CDTF">2025-11-18T09:50:45Z</dcterms:modified>
  <cp:category/>
</cp:coreProperties>
</file>